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sldIdLst>
    <p:sldId id="256" r:id="rId2"/>
    <p:sldId id="257" r:id="rId3"/>
    <p:sldId id="258" r:id="rId4"/>
    <p:sldId id="263" r:id="rId5"/>
    <p:sldId id="267" r:id="rId6"/>
    <p:sldId id="271" r:id="rId7"/>
    <p:sldId id="259" r:id="rId8"/>
    <p:sldId id="268" r:id="rId9"/>
    <p:sldId id="273" r:id="rId10"/>
    <p:sldId id="274" r:id="rId11"/>
    <p:sldId id="272" r:id="rId12"/>
    <p:sldId id="275" r:id="rId13"/>
  </p:sldIdLst>
  <p:sldSz cx="18288000" cy="10287000"/>
  <p:notesSz cx="6858000" cy="9144000"/>
  <p:embeddedFontLst>
    <p:embeddedFont>
      <p:font typeface="Agrandir" panose="020B0604020202020204" charset="0"/>
      <p:regular r:id="rId14"/>
    </p:embeddedFont>
    <p:embeddedFont>
      <p:font typeface="Agrandir Bold" panose="020B0604020202020204" charset="0"/>
      <p:regular r:id="rId15"/>
      <p:bold r:id="rId16"/>
    </p:embeddedFont>
    <p:embeddedFont>
      <p:font typeface="Agrandir Medium" panose="020B0604020202020204" charset="0"/>
      <p:regular r:id="rId17"/>
    </p:embeddedFont>
    <p:embeddedFont>
      <p:font typeface="Century Gothic" panose="020B0502020202020204" pitchFamily="34" charset="0"/>
      <p:regular r:id="rId18"/>
      <p:bold r:id="rId19"/>
      <p:italic r:id="rId20"/>
      <p:boldItalic r:id="rId21"/>
    </p:embeddedFont>
    <p:embeddedFont>
      <p:font typeface="Montserrat" panose="00000500000000000000" pitchFamily="2" charset="0"/>
      <p:regular r:id="rId22"/>
      <p:bold r:id="rId23"/>
      <p:italic r:id="rId24"/>
      <p:boldItalic r:id="rId25"/>
    </p:embeddedFont>
    <p:embeddedFont>
      <p:font typeface="Montserrat Medium" panose="00000600000000000000" pitchFamily="2" charset="0"/>
      <p:regular r:id="rId26"/>
      <p:italic r:id="rId27"/>
    </p:embeddedFont>
    <p:embeddedFont>
      <p:font typeface="Wingdings 3" panose="05040102010807070707" pitchFamily="18" charset="2"/>
      <p:regular r:id="rId28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233C37E-D666-89CE-397A-F8223BD99369}" v="51" dt="2024-11-23T11:23:20.243"/>
    <p1510:client id="{21C962E6-9570-EC49-9E34-447C1FD30C2A}" v="742" dt="2024-11-23T13:04:36.828"/>
    <p1510:client id="{8F3069C9-A61A-9341-9998-22DE6775B375}" v="388" dt="2024-11-22T22:06:46.074"/>
    <p1510:client id="{AB7322E4-F93B-5D83-BB5C-E3E58D9F27EA}" v="87" dt="2024-11-22T21:32:14.87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7" autoAdjust="0"/>
    <p:restoredTop sz="94626" autoAdjust="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font" Target="fonts/font15.fntdata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font" Target="fonts/font14.fntdata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32433" y="2171701"/>
            <a:ext cx="13238487" cy="4994372"/>
          </a:xfrm>
        </p:spPr>
        <p:txBody>
          <a:bodyPr anchor="b"/>
          <a:lstStyle>
            <a:lvl1pPr>
              <a:defRPr sz="10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32433" y="7166070"/>
            <a:ext cx="13238487" cy="129213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429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114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800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486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5022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2435" y="7200880"/>
            <a:ext cx="13238486" cy="85010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732433" y="1028700"/>
            <a:ext cx="13238487" cy="5460999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400"/>
            </a:lvl1pPr>
            <a:lvl2pPr marL="685800" indent="0">
              <a:buNone/>
              <a:defRPr sz="2400"/>
            </a:lvl2pPr>
            <a:lvl3pPr marL="1371600" indent="0">
              <a:buNone/>
              <a:defRPr sz="2400"/>
            </a:lvl3pPr>
            <a:lvl4pPr marL="2057400" indent="0">
              <a:buNone/>
              <a:defRPr sz="2400"/>
            </a:lvl4pPr>
            <a:lvl5pPr marL="2743200" indent="0">
              <a:buNone/>
              <a:defRPr sz="2400"/>
            </a:lvl5pPr>
            <a:lvl6pPr marL="3429000" indent="0">
              <a:buNone/>
              <a:defRPr sz="2400"/>
            </a:lvl6pPr>
            <a:lvl7pPr marL="4114800" indent="0">
              <a:buNone/>
              <a:defRPr sz="2400"/>
            </a:lvl7pPr>
            <a:lvl8pPr marL="4800600" indent="0">
              <a:buNone/>
              <a:defRPr sz="2400"/>
            </a:lvl8pPr>
            <a:lvl9pPr marL="548640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32434" y="8050988"/>
            <a:ext cx="13238484" cy="74056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1522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2432" y="2171700"/>
            <a:ext cx="13238489" cy="2971800"/>
          </a:xfrm>
        </p:spPr>
        <p:txBody>
          <a:bodyPr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732432" y="5486400"/>
            <a:ext cx="13238489" cy="3543300"/>
          </a:xfrm>
        </p:spPr>
        <p:txBody>
          <a:bodyPr anchor="ctr">
            <a:normAutofit/>
          </a:bodyPr>
          <a:lstStyle>
            <a:lvl1pPr marL="0" indent="0">
              <a:buNone/>
              <a:defRPr sz="27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9861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62202" y="2171700"/>
            <a:ext cx="11998973" cy="3485061"/>
          </a:xfrm>
        </p:spPr>
        <p:txBody>
          <a:bodyPr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2895601" y="5656761"/>
            <a:ext cx="10919474" cy="513261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21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732432" y="6525986"/>
            <a:ext cx="13238489" cy="2514600"/>
          </a:xfrm>
        </p:spPr>
        <p:txBody>
          <a:bodyPr anchor="ctr">
            <a:normAutofit/>
          </a:bodyPr>
          <a:lstStyle>
            <a:lvl1pPr marL="0" indent="0">
              <a:buNone/>
              <a:defRPr sz="27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347443" y="1456880"/>
            <a:ext cx="1202868" cy="2908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8300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3995735" y="3920681"/>
            <a:ext cx="1202868" cy="2908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8300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415282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2431" y="4686302"/>
            <a:ext cx="13238490" cy="2479770"/>
          </a:xfrm>
        </p:spPr>
        <p:txBody>
          <a:bodyPr anchor="b"/>
          <a:lstStyle>
            <a:lvl1pPr algn="l">
              <a:defRPr sz="6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32432" y="7166072"/>
            <a:ext cx="13238489" cy="1290600"/>
          </a:xfrm>
        </p:spPr>
        <p:txBody>
          <a:bodyPr anchor="t"/>
          <a:lstStyle>
            <a:lvl1pPr marL="0" indent="0" algn="l">
              <a:buNone/>
              <a:defRPr sz="3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9002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6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9421" y="2971800"/>
            <a:ext cx="4420299" cy="864393"/>
          </a:xfrm>
        </p:spPr>
        <p:txBody>
          <a:bodyPr anchor="b">
            <a:noAutofit/>
          </a:bodyPr>
          <a:lstStyle>
            <a:lvl1pPr marL="0" indent="0">
              <a:buNone/>
              <a:defRPr sz="36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978695" y="4000500"/>
            <a:ext cx="4391025" cy="5384007"/>
          </a:xfrm>
        </p:spPr>
        <p:txBody>
          <a:bodyPr anchor="t">
            <a:normAutofit/>
          </a:bodyPr>
          <a:lstStyle>
            <a:lvl1pPr marL="0" indent="0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5489" y="2971800"/>
            <a:ext cx="4404362" cy="864393"/>
          </a:xfrm>
        </p:spPr>
        <p:txBody>
          <a:bodyPr anchor="b">
            <a:noAutofit/>
          </a:bodyPr>
          <a:lstStyle>
            <a:lvl1pPr marL="0" indent="0">
              <a:buNone/>
              <a:defRPr sz="36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5809659" y="4000500"/>
            <a:ext cx="4420191" cy="5384007"/>
          </a:xfrm>
        </p:spPr>
        <p:txBody>
          <a:bodyPr anchor="t">
            <a:normAutofit/>
          </a:bodyPr>
          <a:lstStyle>
            <a:lvl1pPr marL="0" indent="0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10687051" y="2971800"/>
            <a:ext cx="4398170" cy="864393"/>
          </a:xfrm>
        </p:spPr>
        <p:txBody>
          <a:bodyPr anchor="b">
            <a:noAutofit/>
          </a:bodyPr>
          <a:lstStyle>
            <a:lvl1pPr marL="0" indent="0">
              <a:buNone/>
              <a:defRPr sz="36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10687051" y="4000500"/>
            <a:ext cx="4398170" cy="5384007"/>
          </a:xfrm>
        </p:spPr>
        <p:txBody>
          <a:bodyPr anchor="t">
            <a:normAutofit/>
          </a:bodyPr>
          <a:lstStyle>
            <a:lvl1pPr marL="0" indent="0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5589213" y="3200400"/>
            <a:ext cx="0" cy="59436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10443341" y="3200400"/>
            <a:ext cx="0" cy="5950323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12/2/2024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0084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6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8695" y="6376424"/>
            <a:ext cx="4410075" cy="864393"/>
          </a:xfrm>
        </p:spPr>
        <p:txBody>
          <a:bodyPr anchor="b">
            <a:noAutofit/>
          </a:bodyPr>
          <a:lstStyle>
            <a:lvl1pPr marL="0" indent="0">
              <a:buNone/>
              <a:defRPr sz="36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78695" y="3314700"/>
            <a:ext cx="4410075" cy="2286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400"/>
            </a:lvl1pPr>
            <a:lvl2pPr marL="685800" indent="0">
              <a:buNone/>
              <a:defRPr sz="2400"/>
            </a:lvl2pPr>
            <a:lvl3pPr marL="1371600" indent="0">
              <a:buNone/>
              <a:defRPr sz="2400"/>
            </a:lvl3pPr>
            <a:lvl4pPr marL="2057400" indent="0">
              <a:buNone/>
              <a:defRPr sz="2400"/>
            </a:lvl4pPr>
            <a:lvl5pPr marL="2743200" indent="0">
              <a:buNone/>
              <a:defRPr sz="2400"/>
            </a:lvl5pPr>
            <a:lvl6pPr marL="3429000" indent="0">
              <a:buNone/>
              <a:defRPr sz="2400"/>
            </a:lvl6pPr>
            <a:lvl7pPr marL="4114800" indent="0">
              <a:buNone/>
              <a:defRPr sz="2400"/>
            </a:lvl7pPr>
            <a:lvl8pPr marL="4800600" indent="0">
              <a:buNone/>
              <a:defRPr sz="2400"/>
            </a:lvl8pPr>
            <a:lvl9pPr marL="548640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978695" y="7240817"/>
            <a:ext cx="4410075" cy="988784"/>
          </a:xfrm>
        </p:spPr>
        <p:txBody>
          <a:bodyPr anchor="t">
            <a:normAutofit/>
          </a:bodyPr>
          <a:lstStyle>
            <a:lvl1pPr marL="0" indent="0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34063" y="6376424"/>
            <a:ext cx="4395788" cy="864393"/>
          </a:xfrm>
        </p:spPr>
        <p:txBody>
          <a:bodyPr anchor="b">
            <a:noAutofit/>
          </a:bodyPr>
          <a:lstStyle>
            <a:lvl1pPr marL="0" indent="0">
              <a:buNone/>
              <a:defRPr sz="36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5834062" y="3314700"/>
            <a:ext cx="4395788" cy="2286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400"/>
            </a:lvl1pPr>
            <a:lvl2pPr marL="685800" indent="0">
              <a:buNone/>
              <a:defRPr sz="2400"/>
            </a:lvl2pPr>
            <a:lvl3pPr marL="1371600" indent="0">
              <a:buNone/>
              <a:defRPr sz="2400"/>
            </a:lvl3pPr>
            <a:lvl4pPr marL="2057400" indent="0">
              <a:buNone/>
              <a:defRPr sz="2400"/>
            </a:lvl4pPr>
            <a:lvl5pPr marL="2743200" indent="0">
              <a:buNone/>
              <a:defRPr sz="2400"/>
            </a:lvl5pPr>
            <a:lvl6pPr marL="3429000" indent="0">
              <a:buNone/>
              <a:defRPr sz="2400"/>
            </a:lvl6pPr>
            <a:lvl7pPr marL="4114800" indent="0">
              <a:buNone/>
              <a:defRPr sz="2400"/>
            </a:lvl7pPr>
            <a:lvl8pPr marL="4800600" indent="0">
              <a:buNone/>
              <a:defRPr sz="2400"/>
            </a:lvl8pPr>
            <a:lvl9pPr marL="548640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5832033" y="7240816"/>
            <a:ext cx="4401609" cy="988784"/>
          </a:xfrm>
        </p:spPr>
        <p:txBody>
          <a:bodyPr anchor="t">
            <a:normAutofit/>
          </a:bodyPr>
          <a:lstStyle>
            <a:lvl1pPr marL="0" indent="0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10687051" y="6376424"/>
            <a:ext cx="4398170" cy="864393"/>
          </a:xfrm>
        </p:spPr>
        <p:txBody>
          <a:bodyPr anchor="b">
            <a:noAutofit/>
          </a:bodyPr>
          <a:lstStyle>
            <a:lvl1pPr marL="0" indent="0">
              <a:buNone/>
              <a:defRPr sz="36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10687049" y="3314700"/>
            <a:ext cx="4398170" cy="2286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400"/>
            </a:lvl1pPr>
            <a:lvl2pPr marL="685800" indent="0">
              <a:buNone/>
              <a:defRPr sz="2400"/>
            </a:lvl2pPr>
            <a:lvl3pPr marL="1371600" indent="0">
              <a:buNone/>
              <a:defRPr sz="2400"/>
            </a:lvl3pPr>
            <a:lvl4pPr marL="2057400" indent="0">
              <a:buNone/>
              <a:defRPr sz="2400"/>
            </a:lvl4pPr>
            <a:lvl5pPr marL="2743200" indent="0">
              <a:buNone/>
              <a:defRPr sz="2400"/>
            </a:lvl5pPr>
            <a:lvl6pPr marL="3429000" indent="0">
              <a:buNone/>
              <a:defRPr sz="2400"/>
            </a:lvl6pPr>
            <a:lvl7pPr marL="4114800" indent="0">
              <a:buNone/>
              <a:defRPr sz="2400"/>
            </a:lvl7pPr>
            <a:lvl8pPr marL="4800600" indent="0">
              <a:buNone/>
              <a:defRPr sz="2400"/>
            </a:lvl8pPr>
            <a:lvl9pPr marL="548640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10686863" y="7240813"/>
            <a:ext cx="4403996" cy="988784"/>
          </a:xfrm>
        </p:spPr>
        <p:txBody>
          <a:bodyPr anchor="t">
            <a:normAutofit/>
          </a:bodyPr>
          <a:lstStyle>
            <a:lvl1pPr marL="0" indent="0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5589213" y="3200400"/>
            <a:ext cx="0" cy="59436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10443341" y="3200400"/>
            <a:ext cx="0" cy="5950323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12/2/2024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9445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8035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2456319" y="645320"/>
            <a:ext cx="2628902" cy="8739188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78695" y="1331121"/>
            <a:ext cx="11134724" cy="805338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5765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9752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2435" y="4292600"/>
            <a:ext cx="13238486" cy="2873471"/>
          </a:xfrm>
        </p:spPr>
        <p:txBody>
          <a:bodyPr anchor="b"/>
          <a:lstStyle>
            <a:lvl1pPr algn="l">
              <a:defRPr sz="6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32433" y="7166072"/>
            <a:ext cx="13238487" cy="1290600"/>
          </a:xfrm>
        </p:spPr>
        <p:txBody>
          <a:bodyPr anchor="t"/>
          <a:lstStyle>
            <a:lvl1pPr marL="0" indent="0" algn="l">
              <a:buNone/>
              <a:defRPr sz="3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7264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54969" y="3090863"/>
            <a:ext cx="6594509" cy="6293645"/>
          </a:xfrm>
        </p:spPr>
        <p:txBody>
          <a:bodyPr>
            <a:normAutofit/>
          </a:bodyPr>
          <a:lstStyle>
            <a:lvl1pPr>
              <a:defRPr sz="2700"/>
            </a:lvl1pPr>
            <a:lvl2pPr>
              <a:defRPr sz="2400"/>
            </a:lvl2pPr>
            <a:lvl3pPr>
              <a:defRPr sz="21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81740" y="3084139"/>
            <a:ext cx="6594512" cy="6300368"/>
          </a:xfrm>
        </p:spPr>
        <p:txBody>
          <a:bodyPr>
            <a:normAutofit/>
          </a:bodyPr>
          <a:lstStyle>
            <a:lvl1pPr>
              <a:defRPr sz="2700"/>
            </a:lvl1pPr>
            <a:lvl2pPr>
              <a:defRPr sz="2400"/>
            </a:lvl2pPr>
            <a:lvl3pPr>
              <a:defRPr sz="21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4390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54970" y="2857500"/>
            <a:ext cx="6594507" cy="864393"/>
          </a:xfrm>
        </p:spPr>
        <p:txBody>
          <a:bodyPr anchor="b">
            <a:noAutofit/>
          </a:bodyPr>
          <a:lstStyle>
            <a:lvl1pPr marL="0" indent="0">
              <a:buNone/>
              <a:defRPr sz="36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54969" y="3771900"/>
            <a:ext cx="6594509" cy="5612607"/>
          </a:xfrm>
        </p:spPr>
        <p:txBody>
          <a:bodyPr>
            <a:normAutofit/>
          </a:bodyPr>
          <a:lstStyle>
            <a:lvl1pPr>
              <a:defRPr sz="2700"/>
            </a:lvl1pPr>
            <a:lvl2pPr>
              <a:defRPr sz="2400"/>
            </a:lvl2pPr>
            <a:lvl3pPr>
              <a:defRPr sz="21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481743" y="2857500"/>
            <a:ext cx="6594509" cy="864393"/>
          </a:xfrm>
        </p:spPr>
        <p:txBody>
          <a:bodyPr anchor="b">
            <a:noAutofit/>
          </a:bodyPr>
          <a:lstStyle>
            <a:lvl1pPr marL="0" indent="0">
              <a:buNone/>
              <a:defRPr sz="36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8481743" y="3771900"/>
            <a:ext cx="6594509" cy="5612607"/>
          </a:xfrm>
        </p:spPr>
        <p:txBody>
          <a:bodyPr>
            <a:normAutofit/>
          </a:bodyPr>
          <a:lstStyle>
            <a:lvl1pPr>
              <a:defRPr sz="2700"/>
            </a:lvl1pPr>
            <a:lvl2pPr>
              <a:defRPr sz="2400"/>
            </a:lvl2pPr>
            <a:lvl3pPr>
              <a:defRPr sz="21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803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12/2/2024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0542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12/2/2024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1189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2430" y="2171700"/>
            <a:ext cx="5101596" cy="2171700"/>
          </a:xfrm>
        </p:spPr>
        <p:txBody>
          <a:bodyPr anchor="b"/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76925" y="2171700"/>
            <a:ext cx="7793996" cy="6858000"/>
          </a:xfrm>
        </p:spPr>
        <p:txBody>
          <a:bodyPr anchor="ctr">
            <a:normAutofit/>
          </a:bodyPr>
          <a:lstStyle>
            <a:lvl1pPr>
              <a:defRPr sz="30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32430" y="4693921"/>
            <a:ext cx="5101595" cy="4343399"/>
          </a:xfrm>
        </p:spPr>
        <p:txBody>
          <a:bodyPr/>
          <a:lstStyle>
            <a:lvl1pPr marL="0" indent="0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12/2/2024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8603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0861" y="2781288"/>
            <a:ext cx="7639359" cy="2362212"/>
          </a:xfrm>
        </p:spPr>
        <p:txBody>
          <a:bodyPr anchor="b">
            <a:normAutofit/>
          </a:bodyPr>
          <a:lstStyle>
            <a:lvl1pPr algn="l">
              <a:defRPr sz="5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24319" y="1714500"/>
            <a:ext cx="4800600" cy="6858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400"/>
            </a:lvl1pPr>
            <a:lvl2pPr marL="685800" indent="0">
              <a:buNone/>
              <a:defRPr sz="2400"/>
            </a:lvl2pPr>
            <a:lvl3pPr marL="1371600" indent="0">
              <a:buNone/>
              <a:defRPr sz="2400"/>
            </a:lvl3pPr>
            <a:lvl4pPr marL="2057400" indent="0">
              <a:buNone/>
              <a:defRPr sz="2400"/>
            </a:lvl4pPr>
            <a:lvl5pPr marL="2743200" indent="0">
              <a:buNone/>
              <a:defRPr sz="2400"/>
            </a:lvl5pPr>
            <a:lvl6pPr marL="3429000" indent="0">
              <a:buNone/>
              <a:defRPr sz="2400"/>
            </a:lvl6pPr>
            <a:lvl7pPr marL="4114800" indent="0">
              <a:buNone/>
              <a:defRPr sz="2400"/>
            </a:lvl7pPr>
            <a:lvl8pPr marL="4800600" indent="0">
              <a:buNone/>
              <a:defRPr sz="2400"/>
            </a:lvl8pPr>
            <a:lvl9pPr marL="548640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32432" y="5486400"/>
            <a:ext cx="7627469" cy="2057400"/>
          </a:xfrm>
        </p:spPr>
        <p:txBody>
          <a:bodyPr>
            <a:normAutofit/>
          </a:bodyPr>
          <a:lstStyle>
            <a:lvl1pPr marL="0" indent="0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6742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4004528"/>
            <a:ext cx="6055518" cy="628247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4338521"/>
            <a:ext cx="2283618" cy="3548180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12913518" y="2514600"/>
            <a:ext cx="4229100" cy="42291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11999119" y="1"/>
            <a:ext cx="2405081" cy="171211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12908817" y="9144000"/>
            <a:ext cx="1490601" cy="1143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5656718" y="0"/>
            <a:ext cx="1028700" cy="1714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69167" y="679077"/>
            <a:ext cx="14107085" cy="210079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54969" y="3079378"/>
            <a:ext cx="13419812" cy="62932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5233459" y="2686052"/>
            <a:ext cx="1485899" cy="4571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65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13427360" y="4837946"/>
            <a:ext cx="5789693" cy="45720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65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5528811" y="443594"/>
            <a:ext cx="1257299" cy="115153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42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49386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685800" rtl="0" eaLnBrk="1" latinLnBrk="0" hangingPunct="1">
        <a:spcBef>
          <a:spcPct val="0"/>
        </a:spcBef>
        <a:buNone/>
        <a:defRPr sz="63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514350" indent="-514350" algn="l" defTabSz="685800" rtl="0" eaLnBrk="1" latinLnBrk="0" hangingPunct="1">
        <a:spcBef>
          <a:spcPts val="15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3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1114425" indent="-428625" algn="l" defTabSz="685800" rtl="0" eaLnBrk="1" latinLnBrk="0" hangingPunct="1">
        <a:spcBef>
          <a:spcPts val="15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7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714500" indent="-342900" algn="l" defTabSz="685800" rtl="0" eaLnBrk="1" latinLnBrk="0" hangingPunct="1">
        <a:spcBef>
          <a:spcPts val="15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4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2400300" indent="-342900" algn="l" defTabSz="685800" rtl="0" eaLnBrk="1" latinLnBrk="0" hangingPunct="1">
        <a:spcBef>
          <a:spcPts val="15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1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3086100" indent="-342900" algn="l" defTabSz="685800" rtl="0" eaLnBrk="1" latinLnBrk="0" hangingPunct="1">
        <a:spcBef>
          <a:spcPts val="15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1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3759000" indent="-342900" algn="l" defTabSz="685800" rtl="0" eaLnBrk="1" latinLnBrk="0" hangingPunct="1">
        <a:spcBef>
          <a:spcPts val="15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1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4457700" indent="-342900" algn="l" defTabSz="685800" rtl="0" eaLnBrk="1" latinLnBrk="0" hangingPunct="1">
        <a:spcBef>
          <a:spcPts val="15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1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5143500" indent="-342900" algn="l" defTabSz="685800" rtl="0" eaLnBrk="1" latinLnBrk="0" hangingPunct="1">
        <a:spcBef>
          <a:spcPts val="15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1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5829300" indent="-342900" algn="l" defTabSz="685800" rtl="0" eaLnBrk="1" latinLnBrk="0" hangingPunct="1">
        <a:spcBef>
          <a:spcPts val="15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1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7.png"/><Relationship Id="rId18" Type="http://schemas.openxmlformats.org/officeDocument/2006/relationships/image" Target="../media/image22.svg"/><Relationship Id="rId26" Type="http://schemas.openxmlformats.org/officeDocument/2006/relationships/image" Target="../media/image30.svg"/><Relationship Id="rId3" Type="http://schemas.openxmlformats.org/officeDocument/2006/relationships/image" Target="../media/image7.png"/><Relationship Id="rId21" Type="http://schemas.openxmlformats.org/officeDocument/2006/relationships/image" Target="../media/image25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17" Type="http://schemas.openxmlformats.org/officeDocument/2006/relationships/image" Target="../media/image21.png"/><Relationship Id="rId25" Type="http://schemas.openxmlformats.org/officeDocument/2006/relationships/image" Target="../media/image29.png"/><Relationship Id="rId2" Type="http://schemas.openxmlformats.org/officeDocument/2006/relationships/image" Target="../media/image6.jpeg"/><Relationship Id="rId16" Type="http://schemas.openxmlformats.org/officeDocument/2006/relationships/image" Target="../media/image20.svg"/><Relationship Id="rId20" Type="http://schemas.openxmlformats.org/officeDocument/2006/relationships/image" Target="../media/image24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24" Type="http://schemas.openxmlformats.org/officeDocument/2006/relationships/image" Target="../media/image28.sv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23" Type="http://schemas.openxmlformats.org/officeDocument/2006/relationships/image" Target="../media/image27.png"/><Relationship Id="rId28" Type="http://schemas.openxmlformats.org/officeDocument/2006/relationships/image" Target="../media/image32.svg"/><Relationship Id="rId10" Type="http://schemas.openxmlformats.org/officeDocument/2006/relationships/image" Target="../media/image14.svg"/><Relationship Id="rId19" Type="http://schemas.openxmlformats.org/officeDocument/2006/relationships/image" Target="../media/image23.pn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18.svg"/><Relationship Id="rId22" Type="http://schemas.openxmlformats.org/officeDocument/2006/relationships/image" Target="../media/image26.svg"/><Relationship Id="rId27" Type="http://schemas.openxmlformats.org/officeDocument/2006/relationships/image" Target="../media/image3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13" Type="http://schemas.openxmlformats.org/officeDocument/2006/relationships/image" Target="../media/image25.png"/><Relationship Id="rId18" Type="http://schemas.openxmlformats.org/officeDocument/2006/relationships/image" Target="../media/image10.svg"/><Relationship Id="rId3" Type="http://schemas.openxmlformats.org/officeDocument/2006/relationships/image" Target="../media/image17.png"/><Relationship Id="rId21" Type="http://schemas.openxmlformats.org/officeDocument/2006/relationships/image" Target="../media/image13.png"/><Relationship Id="rId7" Type="http://schemas.openxmlformats.org/officeDocument/2006/relationships/image" Target="../media/image15.png"/><Relationship Id="rId12" Type="http://schemas.openxmlformats.org/officeDocument/2006/relationships/image" Target="../media/image22.svg"/><Relationship Id="rId17" Type="http://schemas.openxmlformats.org/officeDocument/2006/relationships/image" Target="../media/image9.png"/><Relationship Id="rId2" Type="http://schemas.openxmlformats.org/officeDocument/2006/relationships/image" Target="../media/image6.jpeg"/><Relationship Id="rId16" Type="http://schemas.openxmlformats.org/officeDocument/2006/relationships/image" Target="../media/image12.svg"/><Relationship Id="rId20" Type="http://schemas.openxmlformats.org/officeDocument/2006/relationships/image" Target="../media/image59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svg"/><Relationship Id="rId11" Type="http://schemas.openxmlformats.org/officeDocument/2006/relationships/image" Target="../media/image21.png"/><Relationship Id="rId24" Type="http://schemas.openxmlformats.org/officeDocument/2006/relationships/image" Target="../media/image8.svg"/><Relationship Id="rId5" Type="http://schemas.openxmlformats.org/officeDocument/2006/relationships/image" Target="../media/image19.png"/><Relationship Id="rId15" Type="http://schemas.openxmlformats.org/officeDocument/2006/relationships/image" Target="../media/image11.png"/><Relationship Id="rId23" Type="http://schemas.openxmlformats.org/officeDocument/2006/relationships/image" Target="../media/image7.png"/><Relationship Id="rId10" Type="http://schemas.openxmlformats.org/officeDocument/2006/relationships/image" Target="../media/image57.svg"/><Relationship Id="rId19" Type="http://schemas.openxmlformats.org/officeDocument/2006/relationships/image" Target="../media/image58.png"/><Relationship Id="rId4" Type="http://schemas.openxmlformats.org/officeDocument/2006/relationships/image" Target="../media/image18.svg"/><Relationship Id="rId9" Type="http://schemas.openxmlformats.org/officeDocument/2006/relationships/image" Target="../media/image56.png"/><Relationship Id="rId14" Type="http://schemas.openxmlformats.org/officeDocument/2006/relationships/image" Target="../media/image26.svg"/><Relationship Id="rId22" Type="http://schemas.openxmlformats.org/officeDocument/2006/relationships/image" Target="../media/image14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12" Type="http://schemas.openxmlformats.org/officeDocument/2006/relationships/image" Target="../media/image43.sv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sv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0" Type="http://schemas.openxmlformats.org/officeDocument/2006/relationships/image" Target="../media/image41.svg"/><Relationship Id="rId4" Type="http://schemas.openxmlformats.org/officeDocument/2006/relationships/image" Target="../media/image35.svg"/><Relationship Id="rId9" Type="http://schemas.openxmlformats.org/officeDocument/2006/relationships/image" Target="../media/image4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115744"/>
            <a:ext cx="18288000" cy="115062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3234198" y="-1294275"/>
            <a:ext cx="2832552" cy="2588549"/>
          </a:xfrm>
          <a:custGeom>
            <a:avLst/>
            <a:gdLst/>
            <a:ahLst/>
            <a:cxnLst/>
            <a:rect l="l" t="t" r="r" b="b"/>
            <a:pathLst>
              <a:path w="2832552" h="2588549">
                <a:moveTo>
                  <a:pt x="0" y="0"/>
                </a:moveTo>
                <a:lnTo>
                  <a:pt x="2832551" y="0"/>
                </a:lnTo>
                <a:lnTo>
                  <a:pt x="2832551" y="2588550"/>
                </a:lnTo>
                <a:lnTo>
                  <a:pt x="0" y="25885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6543507" y="-689971"/>
            <a:ext cx="2803900" cy="2414053"/>
          </a:xfrm>
          <a:custGeom>
            <a:avLst/>
            <a:gdLst/>
            <a:ahLst/>
            <a:cxnLst/>
            <a:rect l="l" t="t" r="r" b="b"/>
            <a:pathLst>
              <a:path w="2803900" h="2414053">
                <a:moveTo>
                  <a:pt x="0" y="0"/>
                </a:moveTo>
                <a:lnTo>
                  <a:pt x="2803900" y="0"/>
                </a:lnTo>
                <a:lnTo>
                  <a:pt x="2803900" y="2414053"/>
                </a:lnTo>
                <a:lnTo>
                  <a:pt x="0" y="241405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7259300" y="5033991"/>
            <a:ext cx="2138114" cy="2604359"/>
          </a:xfrm>
          <a:custGeom>
            <a:avLst/>
            <a:gdLst/>
            <a:ahLst/>
            <a:cxnLst/>
            <a:rect l="l" t="t" r="r" b="b"/>
            <a:pathLst>
              <a:path w="2138114" h="2604359">
                <a:moveTo>
                  <a:pt x="0" y="0"/>
                </a:moveTo>
                <a:lnTo>
                  <a:pt x="2138114" y="0"/>
                </a:lnTo>
                <a:lnTo>
                  <a:pt x="2138114" y="2604359"/>
                </a:lnTo>
                <a:lnTo>
                  <a:pt x="0" y="260435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2030548" y="-1293994"/>
            <a:ext cx="2465343" cy="2588269"/>
          </a:xfrm>
          <a:custGeom>
            <a:avLst/>
            <a:gdLst/>
            <a:ahLst/>
            <a:cxnLst/>
            <a:rect l="l" t="t" r="r" b="b"/>
            <a:pathLst>
              <a:path w="2465343" h="2588269">
                <a:moveTo>
                  <a:pt x="0" y="0"/>
                </a:moveTo>
                <a:lnTo>
                  <a:pt x="2465343" y="0"/>
                </a:lnTo>
                <a:lnTo>
                  <a:pt x="2465343" y="2588269"/>
                </a:lnTo>
                <a:lnTo>
                  <a:pt x="0" y="258826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2592203" y="8606204"/>
            <a:ext cx="2417143" cy="2315806"/>
          </a:xfrm>
          <a:custGeom>
            <a:avLst/>
            <a:gdLst/>
            <a:ahLst/>
            <a:cxnLst/>
            <a:rect l="l" t="t" r="r" b="b"/>
            <a:pathLst>
              <a:path w="2417143" h="2315806">
                <a:moveTo>
                  <a:pt x="0" y="0"/>
                </a:moveTo>
                <a:lnTo>
                  <a:pt x="2417143" y="0"/>
                </a:lnTo>
                <a:lnTo>
                  <a:pt x="2417143" y="2315806"/>
                </a:lnTo>
                <a:lnTo>
                  <a:pt x="0" y="231580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-2036878" y="3225785"/>
            <a:ext cx="3065578" cy="2711086"/>
          </a:xfrm>
          <a:custGeom>
            <a:avLst/>
            <a:gdLst/>
            <a:ahLst/>
            <a:cxnLst/>
            <a:rect l="l" t="t" r="r" b="b"/>
            <a:pathLst>
              <a:path w="3065578" h="2711086">
                <a:moveTo>
                  <a:pt x="0" y="0"/>
                </a:moveTo>
                <a:lnTo>
                  <a:pt x="3065578" y="0"/>
                </a:lnTo>
                <a:lnTo>
                  <a:pt x="3065578" y="2711085"/>
                </a:lnTo>
                <a:lnTo>
                  <a:pt x="0" y="2711085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-916995" y="7638350"/>
            <a:ext cx="2882762" cy="3283660"/>
          </a:xfrm>
          <a:custGeom>
            <a:avLst/>
            <a:gdLst/>
            <a:ahLst/>
            <a:cxnLst/>
            <a:rect l="l" t="t" r="r" b="b"/>
            <a:pathLst>
              <a:path w="2882762" h="3283660">
                <a:moveTo>
                  <a:pt x="0" y="0"/>
                </a:moveTo>
                <a:lnTo>
                  <a:pt x="2882761" y="0"/>
                </a:lnTo>
                <a:lnTo>
                  <a:pt x="2882761" y="3283660"/>
                </a:lnTo>
                <a:lnTo>
                  <a:pt x="0" y="328366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6858779" y="8450325"/>
            <a:ext cx="2163234" cy="3572134"/>
          </a:xfrm>
          <a:custGeom>
            <a:avLst/>
            <a:gdLst/>
            <a:ahLst/>
            <a:cxnLst/>
            <a:rect l="l" t="t" r="r" b="b"/>
            <a:pathLst>
              <a:path w="2163234" h="3572134">
                <a:moveTo>
                  <a:pt x="0" y="0"/>
                </a:moveTo>
                <a:lnTo>
                  <a:pt x="2163234" y="0"/>
                </a:lnTo>
                <a:lnTo>
                  <a:pt x="2163234" y="3572134"/>
                </a:lnTo>
                <a:lnTo>
                  <a:pt x="0" y="3572134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-916995" y="-689971"/>
            <a:ext cx="2379176" cy="3224668"/>
          </a:xfrm>
          <a:custGeom>
            <a:avLst/>
            <a:gdLst/>
            <a:ahLst/>
            <a:cxnLst/>
            <a:rect l="l" t="t" r="r" b="b"/>
            <a:pathLst>
              <a:path w="2379176" h="3224668">
                <a:moveTo>
                  <a:pt x="0" y="0"/>
                </a:moveTo>
                <a:lnTo>
                  <a:pt x="2379175" y="0"/>
                </a:lnTo>
                <a:lnTo>
                  <a:pt x="2379175" y="3224668"/>
                </a:lnTo>
                <a:lnTo>
                  <a:pt x="0" y="3224668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13892554" y="9046259"/>
            <a:ext cx="2647404" cy="2079468"/>
          </a:xfrm>
          <a:custGeom>
            <a:avLst/>
            <a:gdLst/>
            <a:ahLst/>
            <a:cxnLst/>
            <a:rect l="l" t="t" r="r" b="b"/>
            <a:pathLst>
              <a:path w="2647404" h="2079468">
                <a:moveTo>
                  <a:pt x="0" y="0"/>
                </a:moveTo>
                <a:lnTo>
                  <a:pt x="2647404" y="0"/>
                </a:lnTo>
                <a:lnTo>
                  <a:pt x="2647404" y="2079468"/>
                </a:lnTo>
                <a:lnTo>
                  <a:pt x="0" y="2079468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17579615" y="2049544"/>
            <a:ext cx="1442398" cy="2352482"/>
          </a:xfrm>
          <a:custGeom>
            <a:avLst/>
            <a:gdLst/>
            <a:ahLst/>
            <a:cxnLst/>
            <a:rect l="l" t="t" r="r" b="b"/>
            <a:pathLst>
              <a:path w="1442398" h="2352482">
                <a:moveTo>
                  <a:pt x="0" y="0"/>
                </a:moveTo>
                <a:lnTo>
                  <a:pt x="1442398" y="0"/>
                </a:lnTo>
                <a:lnTo>
                  <a:pt x="1442398" y="2352482"/>
                </a:lnTo>
                <a:lnTo>
                  <a:pt x="0" y="2352482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 rot="2032490">
            <a:off x="5423388" y="-1980819"/>
            <a:ext cx="4703437" cy="4114800"/>
          </a:xfrm>
          <a:custGeom>
            <a:avLst/>
            <a:gdLst/>
            <a:ahLst/>
            <a:cxnLst/>
            <a:rect l="l" t="t" r="r" b="b"/>
            <a:pathLst>
              <a:path w="4703437" h="4114800">
                <a:moveTo>
                  <a:pt x="0" y="0"/>
                </a:moveTo>
                <a:lnTo>
                  <a:pt x="4703438" y="0"/>
                </a:lnTo>
                <a:lnTo>
                  <a:pt x="470343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>
            <a:off x="8501928" y="8884186"/>
            <a:ext cx="4302387" cy="4075647"/>
          </a:xfrm>
          <a:custGeom>
            <a:avLst/>
            <a:gdLst/>
            <a:ahLst/>
            <a:cxnLst/>
            <a:rect l="l" t="t" r="r" b="b"/>
            <a:pathLst>
              <a:path w="4302387" h="4075647">
                <a:moveTo>
                  <a:pt x="0" y="0"/>
                </a:moveTo>
                <a:lnTo>
                  <a:pt x="4302387" y="0"/>
                </a:lnTo>
                <a:lnTo>
                  <a:pt x="4302387" y="4075647"/>
                </a:lnTo>
                <a:lnTo>
                  <a:pt x="0" y="4075647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2708982" y="1577566"/>
            <a:ext cx="12870036" cy="13869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486"/>
              </a:lnSpc>
              <a:spcBef>
                <a:spcPct val="0"/>
              </a:spcBef>
            </a:pPr>
            <a:r>
              <a:rPr lang="en-US" sz="9800" b="1" spc="-343" dirty="0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Avocado Budget: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28700" y="2964484"/>
            <a:ext cx="16802100" cy="67730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0486"/>
              </a:lnSpc>
              <a:spcBef>
                <a:spcPct val="0"/>
              </a:spcBef>
            </a:pPr>
            <a:r>
              <a:rPr lang="en-US" sz="9800" spc="-343" dirty="0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Daniel Cronauer</a:t>
            </a:r>
          </a:p>
          <a:p>
            <a:pPr marL="0" lvl="0" indent="0" algn="ctr">
              <a:lnSpc>
                <a:spcPts val="10486"/>
              </a:lnSpc>
              <a:spcBef>
                <a:spcPct val="0"/>
              </a:spcBef>
            </a:pPr>
            <a:r>
              <a:rPr lang="en-US" sz="9800" spc="-343" dirty="0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Owen Hill</a:t>
            </a:r>
          </a:p>
          <a:p>
            <a:pPr marL="0" lvl="0" indent="0" algn="ctr">
              <a:lnSpc>
                <a:spcPts val="10486"/>
              </a:lnSpc>
              <a:spcBef>
                <a:spcPct val="0"/>
              </a:spcBef>
            </a:pPr>
            <a:r>
              <a:rPr lang="en-US" sz="9800" spc="-343" dirty="0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Abhik Ashwinkumar Patel</a:t>
            </a:r>
          </a:p>
          <a:p>
            <a:pPr marL="0" lvl="0" indent="0" algn="ctr">
              <a:lnSpc>
                <a:spcPts val="10486"/>
              </a:lnSpc>
              <a:spcBef>
                <a:spcPct val="0"/>
              </a:spcBef>
            </a:pPr>
            <a:r>
              <a:rPr lang="en-US" sz="9800" spc="-343" dirty="0" err="1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Devkumar</a:t>
            </a:r>
            <a:r>
              <a:rPr lang="en-US" sz="9800" spc="-343" dirty="0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 </a:t>
            </a:r>
            <a:r>
              <a:rPr lang="en-US" sz="9800" spc="-343" dirty="0" err="1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Prakashbhai</a:t>
            </a:r>
            <a:r>
              <a:rPr lang="en-US" sz="9800" spc="-343" dirty="0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 Patel</a:t>
            </a:r>
          </a:p>
          <a:p>
            <a:pPr marL="0" lvl="0" indent="0" algn="ctr">
              <a:lnSpc>
                <a:spcPts val="10486"/>
              </a:lnSpc>
              <a:spcBef>
                <a:spcPct val="0"/>
              </a:spcBef>
            </a:pPr>
            <a:endParaRPr lang="en-US" sz="9800" spc="-343" dirty="0">
              <a:solidFill>
                <a:srgbClr val="FFFFFF"/>
              </a:solidFill>
              <a:latin typeface="Agrandir"/>
              <a:ea typeface="Agrandir"/>
              <a:cs typeface="Agrandir"/>
              <a:sym typeface="Agrandir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C6F882-944A-B963-8AAE-EB0762D94F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0B151DF9-99D4-94E1-0F83-ACD71701A385}"/>
              </a:ext>
            </a:extLst>
          </p:cNvPr>
          <p:cNvSpPr/>
          <p:nvPr/>
        </p:nvSpPr>
        <p:spPr>
          <a:xfrm>
            <a:off x="-11052" y="-24245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s</a:t>
            </a: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A1095343-D7CB-ABCF-36FF-561D28B99207}"/>
              </a:ext>
            </a:extLst>
          </p:cNvPr>
          <p:cNvSpPr txBox="1"/>
          <p:nvPr/>
        </p:nvSpPr>
        <p:spPr>
          <a:xfrm>
            <a:off x="416482" y="24245"/>
            <a:ext cx="17830800" cy="29469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136"/>
              </a:lnSpc>
            </a:pPr>
            <a:r>
              <a:rPr lang="en-US" sz="6000" b="1" spc="-252" dirty="0">
                <a:solidFill>
                  <a:srgbClr val="FFFFFF"/>
                </a:solidFill>
                <a:latin typeface="Agrandir Medium"/>
                <a:ea typeface="Agrandir Medium"/>
                <a:cs typeface="Agrandir Medium"/>
                <a:sym typeface="Agrandir Medium"/>
              </a:rPr>
              <a:t>Front End – </a:t>
            </a:r>
            <a:r>
              <a:rPr lang="en-US" sz="6000" b="1" spc="-252" dirty="0" err="1">
                <a:solidFill>
                  <a:srgbClr val="FFFFFF"/>
                </a:solidFill>
                <a:latin typeface="Agrandir Medium"/>
                <a:ea typeface="Agrandir Medium"/>
                <a:cs typeface="Agrandir Medium"/>
                <a:sym typeface="Agrandir Medium"/>
              </a:rPr>
              <a:t>Devkumar</a:t>
            </a:r>
            <a:endParaRPr lang="en-US" sz="6000" b="1" spc="-252" dirty="0">
              <a:solidFill>
                <a:srgbClr val="FFFFFF"/>
              </a:solidFill>
              <a:latin typeface="Agrandir Medium"/>
              <a:ea typeface="Agrandir Medium"/>
              <a:cs typeface="Agrandir Medium"/>
              <a:sym typeface="Agrandir Medium"/>
            </a:endParaRPr>
          </a:p>
          <a:p>
            <a:r>
              <a:rPr lang="en-US" sz="3200" b="1" spc="-252" dirty="0">
                <a:solidFill>
                  <a:srgbClr val="FFFFFF"/>
                </a:solidFill>
                <a:latin typeface="Agrandir Medium"/>
                <a:ea typeface="Agrandir Medium"/>
                <a:cs typeface="Agrandir Medium"/>
                <a:sym typeface="Agrandir Medium"/>
              </a:rPr>
              <a:t>User Story:   </a:t>
            </a:r>
            <a:r>
              <a:rPr lang="en-US" sz="3200" spc="-252" dirty="0">
                <a:solidFill>
                  <a:srgbClr val="FFFFFF"/>
                </a:solidFill>
                <a:latin typeface="Montserrat" panose="00000500000000000000" pitchFamily="2" charset="0"/>
                <a:ea typeface="Agrandir Medium"/>
                <a:cs typeface="Agrandir Medium"/>
                <a:sym typeface="Agrandir Medium"/>
              </a:rPr>
              <a:t>As a user, I want to my expenses page, set up budgets page, and compare month-to-month    financial performance through a clear visual report, using graphs and charts. I also want to be able to download financial data in Excel.</a:t>
            </a:r>
            <a:endParaRPr lang="en-US" sz="2800" spc="113" dirty="0">
              <a:solidFill>
                <a:srgbClr val="FFFFFF"/>
              </a:solidFill>
              <a:latin typeface="Montserrat"/>
            </a:endParaRPr>
          </a:p>
          <a:p>
            <a:pPr algn="l"/>
            <a:endParaRPr lang="en-US" sz="2800" b="1" spc="-252" dirty="0">
              <a:solidFill>
                <a:srgbClr val="FFFFFF"/>
              </a:solidFill>
              <a:latin typeface="Agrandir Medium"/>
              <a:ea typeface="Agrandir Medium"/>
              <a:cs typeface="Agrandir Medium"/>
              <a:sym typeface="Agrandir Medium"/>
            </a:endParaRP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A712E2B7-ED74-0C32-5C88-8653072D16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170" y="3994470"/>
            <a:ext cx="8382000" cy="4732065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4284BF3-2B10-BCE8-1247-39C4D6E13D1B}"/>
              </a:ext>
            </a:extLst>
          </p:cNvPr>
          <p:cNvCxnSpPr/>
          <p:nvPr/>
        </p:nvCxnSpPr>
        <p:spPr>
          <a:xfrm>
            <a:off x="6019800" y="3577229"/>
            <a:ext cx="0" cy="9906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61C086D-C1F9-D731-95A7-76F01C8F951D}"/>
              </a:ext>
            </a:extLst>
          </p:cNvPr>
          <p:cNvSpPr txBox="1"/>
          <p:nvPr/>
        </p:nvSpPr>
        <p:spPr>
          <a:xfrm>
            <a:off x="4572170" y="2843637"/>
            <a:ext cx="3352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User can download their report in format of excel </a:t>
            </a:r>
          </a:p>
        </p:txBody>
      </p:sp>
      <p:pic>
        <p:nvPicPr>
          <p:cNvPr id="10" name="Picture 9" descr="A graph on a computer screen&#10;&#10;Description automatically generated">
            <a:extLst>
              <a:ext uri="{FF2B5EF4-FFF2-40B4-BE49-F238E27FC236}">
                <a16:creationId xmlns:a16="http://schemas.microsoft.com/office/drawing/2014/main" id="{23785082-EAAF-38EC-0EC4-1C8A485B4E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9700" y="3981213"/>
            <a:ext cx="8381999" cy="4758578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F46FF29-C1C4-D241-0C8B-0AA59F5A7D53}"/>
              </a:ext>
            </a:extLst>
          </p:cNvPr>
          <p:cNvCxnSpPr/>
          <p:nvPr/>
        </p:nvCxnSpPr>
        <p:spPr>
          <a:xfrm flipH="1">
            <a:off x="15697370" y="3614209"/>
            <a:ext cx="152400" cy="24384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E4089695-CC91-ED56-DC26-A5D0F1598FBA}"/>
              </a:ext>
            </a:extLst>
          </p:cNvPr>
          <p:cNvSpPr txBox="1"/>
          <p:nvPr/>
        </p:nvSpPr>
        <p:spPr>
          <a:xfrm>
            <a:off x="14630400" y="2967878"/>
            <a:ext cx="2971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Line chart represent as Budget by Category 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99DBD3F-F7E5-D00A-D486-D744D8C35787}"/>
              </a:ext>
            </a:extLst>
          </p:cNvPr>
          <p:cNvCxnSpPr/>
          <p:nvPr/>
        </p:nvCxnSpPr>
        <p:spPr>
          <a:xfrm flipV="1">
            <a:off x="12420600" y="7430395"/>
            <a:ext cx="228600" cy="16764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535CC590-758E-76EB-D2D9-C47810CEA33C}"/>
              </a:ext>
            </a:extLst>
          </p:cNvPr>
          <p:cNvSpPr txBox="1"/>
          <p:nvPr/>
        </p:nvSpPr>
        <p:spPr>
          <a:xfrm>
            <a:off x="11430000" y="9106795"/>
            <a:ext cx="2743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Bar chart represent as Amount by Category </a:t>
            </a:r>
          </a:p>
        </p:txBody>
      </p:sp>
    </p:spTree>
    <p:extLst>
      <p:ext uri="{BB962C8B-B14F-4D97-AF65-F5344CB8AC3E}">
        <p14:creationId xmlns:p14="http://schemas.microsoft.com/office/powerpoint/2010/main" val="20060584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B06DE9-662B-E77A-A4F5-0881443D8D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48694322-7898-E17C-5854-B667C56AE959}"/>
              </a:ext>
            </a:extLst>
          </p:cNvPr>
          <p:cNvSpPr/>
          <p:nvPr/>
        </p:nvSpPr>
        <p:spPr>
          <a:xfrm>
            <a:off x="0" y="-24245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algn="l">
              <a:lnSpc>
                <a:spcPts val="8136"/>
              </a:lnSpc>
            </a:pPr>
            <a:r>
              <a:rPr lang="en-US" sz="6000" b="1" spc="-252">
                <a:solidFill>
                  <a:srgbClr val="FFFFFF"/>
                </a:solidFill>
                <a:latin typeface="Agrandir Medium"/>
                <a:ea typeface="Agrandir Medium"/>
                <a:cs typeface="Agrandir Medium"/>
                <a:sym typeface="Agrandir Medium"/>
              </a:rPr>
              <a:t>	</a:t>
            </a:r>
            <a:r>
              <a:rPr lang="en-US" sz="6000" b="1">
                <a:solidFill>
                  <a:srgbClr val="FFFFFF"/>
                </a:solidFill>
                <a:latin typeface="Agrandir Medium"/>
                <a:ea typeface="Agrandir Medium"/>
                <a:cs typeface="Agrandir Medium"/>
                <a:sym typeface="Agrandir Medium"/>
              </a:rPr>
              <a:t>Testing</a:t>
            </a:r>
            <a:r>
              <a:rPr lang="en-US" sz="6000" b="1" spc="-252">
                <a:solidFill>
                  <a:srgbClr val="FFFFFF"/>
                </a:solidFill>
                <a:latin typeface="Agrandir Medium"/>
                <a:ea typeface="Agrandir Medium"/>
                <a:cs typeface="Agrandir Medium"/>
                <a:sym typeface="Agrandir Medium"/>
              </a:rPr>
              <a:t> </a:t>
            </a:r>
            <a:endParaRPr lang="en-US" sz="6000" b="1" spc="-252" dirty="0">
              <a:solidFill>
                <a:srgbClr val="FFFFFF"/>
              </a:solidFill>
              <a:latin typeface="Agrandir Medium"/>
              <a:ea typeface="Agrandir Medium"/>
              <a:cs typeface="Agrandir Medium"/>
              <a:sym typeface="Agrandir Medium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2344573" y="5768640"/>
            <a:ext cx="6747024" cy="4262967"/>
            <a:chOff x="0" y="0"/>
            <a:chExt cx="1974687" cy="1247665"/>
          </a:xfrm>
        </p:grpSpPr>
        <p:sp>
          <p:nvSpPr>
            <p:cNvPr id="5" name="Freeform 4"/>
            <p:cNvSpPr/>
            <p:nvPr/>
          </p:nvSpPr>
          <p:spPr>
            <a:xfrm>
              <a:off x="0" y="0"/>
              <a:ext cx="1974687" cy="1247665"/>
            </a:xfrm>
            <a:custGeom>
              <a:avLst/>
              <a:gdLst/>
              <a:ahLst/>
              <a:cxnLst/>
              <a:rect l="l" t="t" r="r" b="b"/>
              <a:pathLst>
                <a:path w="1974687" h="1247665">
                  <a:moveTo>
                    <a:pt x="27539" y="0"/>
                  </a:moveTo>
                  <a:lnTo>
                    <a:pt x="1947148" y="0"/>
                  </a:lnTo>
                  <a:cubicBezTo>
                    <a:pt x="1962358" y="0"/>
                    <a:pt x="1974687" y="12330"/>
                    <a:pt x="1974687" y="27539"/>
                  </a:cubicBezTo>
                  <a:lnTo>
                    <a:pt x="1974687" y="1220126"/>
                  </a:lnTo>
                  <a:cubicBezTo>
                    <a:pt x="1974687" y="1235336"/>
                    <a:pt x="1962358" y="1247665"/>
                    <a:pt x="1947148" y="1247665"/>
                  </a:cubicBezTo>
                  <a:lnTo>
                    <a:pt x="27539" y="1247665"/>
                  </a:lnTo>
                  <a:cubicBezTo>
                    <a:pt x="12330" y="1247665"/>
                    <a:pt x="0" y="1235336"/>
                    <a:pt x="0" y="1220126"/>
                  </a:cubicBezTo>
                  <a:lnTo>
                    <a:pt x="0" y="27539"/>
                  </a:lnTo>
                  <a:cubicBezTo>
                    <a:pt x="0" y="12330"/>
                    <a:pt x="12330" y="0"/>
                    <a:pt x="27539" y="0"/>
                  </a:cubicBezTo>
                  <a:close/>
                </a:path>
              </a:pathLst>
            </a:custGeom>
            <a:solidFill>
              <a:srgbClr val="AADBC0"/>
            </a:solidFill>
            <a:ln w="19050" cap="rnd">
              <a:solidFill>
                <a:srgbClr val="3A3937"/>
              </a:solidFill>
              <a:prstDash val="solid"/>
              <a:rou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0" y="9525"/>
              <a:ext cx="1974687" cy="12381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endParaRPr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3136871" y="6031720"/>
            <a:ext cx="4799161" cy="41990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040"/>
              </a:lnSpc>
              <a:spcBef>
                <a:spcPct val="0"/>
              </a:spcBef>
            </a:pPr>
            <a:r>
              <a:rPr lang="en-US" sz="2000" b="1" u="none" strike="noStrike" spc="-62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Expense Table</a:t>
            </a:r>
          </a:p>
          <a:p>
            <a:pPr marL="0" lvl="0" indent="0">
              <a:lnSpc>
                <a:spcPts val="3040"/>
              </a:lnSpc>
              <a:spcBef>
                <a:spcPct val="0"/>
              </a:spcBef>
            </a:pPr>
            <a:r>
              <a:rPr lang="en-US" sz="2000" b="1" spc="-62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 </a:t>
            </a:r>
            <a:r>
              <a:rPr lang="en-US" sz="2000" spc="-62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- </a:t>
            </a:r>
            <a:r>
              <a:rPr lang="en-US" sz="2000" u="sng" spc="-62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Edit Functionality</a:t>
            </a:r>
            <a:r>
              <a:rPr lang="en-US" sz="2000" spc="-62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: Occasionally, the system failed to edit certain records.</a:t>
            </a:r>
          </a:p>
          <a:p>
            <a:pPr marL="0" lvl="0" indent="0">
              <a:lnSpc>
                <a:spcPts val="3040"/>
              </a:lnSpc>
              <a:spcBef>
                <a:spcPct val="0"/>
              </a:spcBef>
            </a:pPr>
            <a:endParaRPr lang="en-US" sz="2000" spc="-62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>
              <a:lnSpc>
                <a:spcPts val="3040"/>
              </a:lnSpc>
              <a:spcBef>
                <a:spcPct val="0"/>
              </a:spcBef>
            </a:pPr>
            <a:r>
              <a:rPr lang="en-US" sz="2000" b="1" spc="-62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000" spc="-62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- </a:t>
            </a:r>
            <a:r>
              <a:rPr lang="en-US" sz="2000" u="sng" spc="-62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Delete Functionality: </a:t>
            </a:r>
            <a:r>
              <a:rPr lang="en-US" sz="2000" spc="-62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Clicking the delete button did not always remove the selected data.</a:t>
            </a:r>
          </a:p>
          <a:p>
            <a:pPr marL="0" lvl="0" indent="0">
              <a:lnSpc>
                <a:spcPts val="3040"/>
              </a:lnSpc>
              <a:spcBef>
                <a:spcPct val="0"/>
              </a:spcBef>
            </a:pPr>
            <a:endParaRPr lang="en-US" sz="2000" spc="-62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>
              <a:lnSpc>
                <a:spcPts val="3040"/>
              </a:lnSpc>
              <a:spcBef>
                <a:spcPct val="0"/>
              </a:spcBef>
            </a:pPr>
            <a:br>
              <a:rPr lang="en-US" sz="2000" u="none" strike="noStrike" spc="-62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2000" b="1" u="none" strike="noStrike" spc="-62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lang="en-US" sz="2000" b="1" u="none" strike="noStrike" spc="-62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2344573" y="4228264"/>
            <a:ext cx="6747024" cy="1323119"/>
            <a:chOff x="0" y="0"/>
            <a:chExt cx="1974687" cy="387244"/>
          </a:xfrm>
        </p:grpSpPr>
        <p:sp>
          <p:nvSpPr>
            <p:cNvPr id="9" name="Freeform 8"/>
            <p:cNvSpPr/>
            <p:nvPr/>
          </p:nvSpPr>
          <p:spPr>
            <a:xfrm>
              <a:off x="0" y="0"/>
              <a:ext cx="1974687" cy="387244"/>
            </a:xfrm>
            <a:custGeom>
              <a:avLst/>
              <a:gdLst/>
              <a:ahLst/>
              <a:cxnLst/>
              <a:rect l="l" t="t" r="r" b="b"/>
              <a:pathLst>
                <a:path w="1974687" h="387244">
                  <a:moveTo>
                    <a:pt x="27539" y="0"/>
                  </a:moveTo>
                  <a:lnTo>
                    <a:pt x="1947148" y="0"/>
                  </a:lnTo>
                  <a:cubicBezTo>
                    <a:pt x="1962358" y="0"/>
                    <a:pt x="1974687" y="12330"/>
                    <a:pt x="1974687" y="27539"/>
                  </a:cubicBezTo>
                  <a:lnTo>
                    <a:pt x="1974687" y="359705"/>
                  </a:lnTo>
                  <a:cubicBezTo>
                    <a:pt x="1974687" y="374915"/>
                    <a:pt x="1962358" y="387244"/>
                    <a:pt x="1947148" y="387244"/>
                  </a:cubicBezTo>
                  <a:lnTo>
                    <a:pt x="27539" y="387244"/>
                  </a:lnTo>
                  <a:cubicBezTo>
                    <a:pt x="12330" y="387244"/>
                    <a:pt x="0" y="374915"/>
                    <a:pt x="0" y="359705"/>
                  </a:cubicBezTo>
                  <a:lnTo>
                    <a:pt x="0" y="27539"/>
                  </a:lnTo>
                  <a:cubicBezTo>
                    <a:pt x="0" y="12330"/>
                    <a:pt x="12330" y="0"/>
                    <a:pt x="27539" y="0"/>
                  </a:cubicBezTo>
                  <a:close/>
                </a:path>
              </a:pathLst>
            </a:custGeom>
            <a:solidFill>
              <a:srgbClr val="AADBC0"/>
            </a:solidFill>
            <a:ln w="19050" cap="rnd">
              <a:solidFill>
                <a:srgbClr val="3A3937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0" y="9525"/>
              <a:ext cx="1974687" cy="3777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endParaRPr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2895600" y="4513712"/>
            <a:ext cx="5644970" cy="6297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922"/>
              </a:lnSpc>
              <a:spcBef>
                <a:spcPct val="0"/>
              </a:spcBef>
            </a:pPr>
            <a:r>
              <a:rPr lang="en-US" sz="4600" b="1" dirty="0">
                <a:solidFill>
                  <a:srgbClr val="000000"/>
                </a:solidFill>
                <a:latin typeface="Agrandir Medium"/>
                <a:ea typeface="Agrandir Medium"/>
                <a:cs typeface="Agrandir Medium"/>
                <a:sym typeface="Agrandir Medium"/>
              </a:rPr>
              <a:t>Bugs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9244777" y="5768640"/>
            <a:ext cx="6747024" cy="4262967"/>
            <a:chOff x="0" y="0"/>
            <a:chExt cx="1974687" cy="1247665"/>
          </a:xfrm>
        </p:grpSpPr>
        <p:sp>
          <p:nvSpPr>
            <p:cNvPr id="13" name="Freeform 12"/>
            <p:cNvSpPr/>
            <p:nvPr/>
          </p:nvSpPr>
          <p:spPr>
            <a:xfrm>
              <a:off x="0" y="0"/>
              <a:ext cx="1974687" cy="1247665"/>
            </a:xfrm>
            <a:custGeom>
              <a:avLst/>
              <a:gdLst/>
              <a:ahLst/>
              <a:cxnLst/>
              <a:rect l="l" t="t" r="r" b="b"/>
              <a:pathLst>
                <a:path w="1974687" h="1247665">
                  <a:moveTo>
                    <a:pt x="27539" y="0"/>
                  </a:moveTo>
                  <a:lnTo>
                    <a:pt x="1947148" y="0"/>
                  </a:lnTo>
                  <a:cubicBezTo>
                    <a:pt x="1962358" y="0"/>
                    <a:pt x="1974687" y="12330"/>
                    <a:pt x="1974687" y="27539"/>
                  </a:cubicBezTo>
                  <a:lnTo>
                    <a:pt x="1974687" y="1220126"/>
                  </a:lnTo>
                  <a:cubicBezTo>
                    <a:pt x="1974687" y="1235336"/>
                    <a:pt x="1962358" y="1247665"/>
                    <a:pt x="1947148" y="1247665"/>
                  </a:cubicBezTo>
                  <a:lnTo>
                    <a:pt x="27539" y="1247665"/>
                  </a:lnTo>
                  <a:cubicBezTo>
                    <a:pt x="12330" y="1247665"/>
                    <a:pt x="0" y="1235336"/>
                    <a:pt x="0" y="1220126"/>
                  </a:cubicBezTo>
                  <a:lnTo>
                    <a:pt x="0" y="27539"/>
                  </a:lnTo>
                  <a:cubicBezTo>
                    <a:pt x="0" y="12330"/>
                    <a:pt x="12330" y="0"/>
                    <a:pt x="27539" y="0"/>
                  </a:cubicBezTo>
                  <a:close/>
                </a:path>
              </a:pathLst>
            </a:custGeom>
            <a:solidFill>
              <a:srgbClr val="8BBD94"/>
            </a:solidFill>
            <a:ln w="19050" cap="rnd">
              <a:solidFill>
                <a:srgbClr val="3A3937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0" y="9525"/>
              <a:ext cx="1974687" cy="12381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endParaRPr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9244777" y="4228264"/>
            <a:ext cx="6747024" cy="1323119"/>
            <a:chOff x="0" y="0"/>
            <a:chExt cx="1974687" cy="387244"/>
          </a:xfrm>
        </p:grpSpPr>
        <p:sp>
          <p:nvSpPr>
            <p:cNvPr id="16" name="Freeform 15"/>
            <p:cNvSpPr/>
            <p:nvPr/>
          </p:nvSpPr>
          <p:spPr>
            <a:xfrm>
              <a:off x="0" y="0"/>
              <a:ext cx="1974687" cy="387244"/>
            </a:xfrm>
            <a:custGeom>
              <a:avLst/>
              <a:gdLst/>
              <a:ahLst/>
              <a:cxnLst/>
              <a:rect l="l" t="t" r="r" b="b"/>
              <a:pathLst>
                <a:path w="1974687" h="387244">
                  <a:moveTo>
                    <a:pt x="27539" y="0"/>
                  </a:moveTo>
                  <a:lnTo>
                    <a:pt x="1947148" y="0"/>
                  </a:lnTo>
                  <a:cubicBezTo>
                    <a:pt x="1962358" y="0"/>
                    <a:pt x="1974687" y="12330"/>
                    <a:pt x="1974687" y="27539"/>
                  </a:cubicBezTo>
                  <a:lnTo>
                    <a:pt x="1974687" y="359705"/>
                  </a:lnTo>
                  <a:cubicBezTo>
                    <a:pt x="1974687" y="374915"/>
                    <a:pt x="1962358" y="387244"/>
                    <a:pt x="1947148" y="387244"/>
                  </a:cubicBezTo>
                  <a:lnTo>
                    <a:pt x="27539" y="387244"/>
                  </a:lnTo>
                  <a:cubicBezTo>
                    <a:pt x="12330" y="387244"/>
                    <a:pt x="0" y="374915"/>
                    <a:pt x="0" y="359705"/>
                  </a:cubicBezTo>
                  <a:lnTo>
                    <a:pt x="0" y="27539"/>
                  </a:lnTo>
                  <a:cubicBezTo>
                    <a:pt x="0" y="12330"/>
                    <a:pt x="12330" y="0"/>
                    <a:pt x="27539" y="0"/>
                  </a:cubicBezTo>
                  <a:close/>
                </a:path>
              </a:pathLst>
            </a:custGeom>
            <a:solidFill>
              <a:srgbClr val="8BBD94"/>
            </a:solidFill>
            <a:ln w="19050" cap="rnd">
              <a:solidFill>
                <a:srgbClr val="3A3937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0" y="9525"/>
              <a:ext cx="1974687" cy="3777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endParaRPr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9870755" y="4513712"/>
            <a:ext cx="5495069" cy="6297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922"/>
              </a:lnSpc>
              <a:spcBef>
                <a:spcPct val="0"/>
              </a:spcBef>
            </a:pPr>
            <a:r>
              <a:rPr lang="en-US" sz="4600" b="1" dirty="0">
                <a:solidFill>
                  <a:srgbClr val="000000"/>
                </a:solidFill>
                <a:latin typeface="Agrandir Medium"/>
                <a:ea typeface="Agrandir Medium"/>
                <a:cs typeface="Agrandir Medium"/>
                <a:sym typeface="Agrandir Medium"/>
              </a:rPr>
              <a:t>Resolve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0036230" y="6031720"/>
            <a:ext cx="4927683" cy="41990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040"/>
              </a:lnSpc>
              <a:spcBef>
                <a:spcPct val="0"/>
              </a:spcBef>
            </a:pPr>
            <a:r>
              <a:rPr lang="en-US" sz="2000" b="1" u="none" strike="noStrike" spc="-62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Expense Table</a:t>
            </a:r>
          </a:p>
          <a:p>
            <a:pPr marL="0" lvl="0" indent="0">
              <a:lnSpc>
                <a:spcPts val="3040"/>
              </a:lnSpc>
              <a:spcBef>
                <a:spcPct val="0"/>
              </a:spcBef>
            </a:pPr>
            <a:r>
              <a:rPr lang="en-US" sz="2000" b="1" spc="-62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 </a:t>
            </a:r>
            <a:r>
              <a:rPr lang="en-US" sz="2000" spc="-62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- </a:t>
            </a:r>
            <a:r>
              <a:rPr lang="en-US" sz="2000" u="sng" spc="-62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Edit Functionality</a:t>
            </a:r>
            <a:r>
              <a:rPr lang="en-US" sz="2000" spc="-62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: Enhanced logic to ensure consistent editing and deletion of records.</a:t>
            </a:r>
          </a:p>
          <a:p>
            <a:pPr marL="0" lvl="0" indent="0">
              <a:lnSpc>
                <a:spcPts val="3040"/>
              </a:lnSpc>
              <a:spcBef>
                <a:spcPct val="0"/>
              </a:spcBef>
            </a:pPr>
            <a:endParaRPr lang="en-US" sz="2000" spc="-62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>
              <a:lnSpc>
                <a:spcPts val="3040"/>
              </a:lnSpc>
              <a:spcBef>
                <a:spcPct val="0"/>
              </a:spcBef>
            </a:pPr>
            <a:r>
              <a:rPr lang="en-US" sz="2000" b="1" spc="-62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000" spc="-62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- </a:t>
            </a:r>
            <a:r>
              <a:rPr lang="en-US" sz="2000" u="sng" spc="-62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Delete Functionality: </a:t>
            </a:r>
            <a:r>
              <a:rPr lang="en-US" sz="2000" spc="-62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Validated the functionality with thorough re-testing to confirm the issue was resolved.</a:t>
            </a:r>
          </a:p>
          <a:p>
            <a:pPr marL="0" lvl="0" indent="0">
              <a:lnSpc>
                <a:spcPts val="3040"/>
              </a:lnSpc>
              <a:spcBef>
                <a:spcPct val="0"/>
              </a:spcBef>
            </a:pPr>
            <a:br>
              <a:rPr lang="en-US" sz="2000" u="none" strike="noStrike" spc="-62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2000" b="1" u="none" strike="noStrike" spc="-62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lang="en-US" sz="2000" b="1" u="none" strike="noStrike" spc="-62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BAF1C78-46A3-86C3-4D79-85FF640809E0}"/>
              </a:ext>
            </a:extLst>
          </p:cNvPr>
          <p:cNvSpPr txBox="1"/>
          <p:nvPr/>
        </p:nvSpPr>
        <p:spPr>
          <a:xfrm>
            <a:off x="533400" y="1181100"/>
            <a:ext cx="44196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3200" b="1" dirty="0">
                <a:solidFill>
                  <a:srgbClr val="FFFFFF"/>
                </a:solidFill>
                <a:latin typeface="Agrandir Medium"/>
                <a:ea typeface="Agrandir Medium"/>
                <a:cs typeface="Agrandir Medium"/>
                <a:sym typeface="Agrandir Medium"/>
              </a:rPr>
              <a:t>Functional Testing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D05FAA4-7E63-5848-4A4B-4B4F0472EFF3}"/>
              </a:ext>
            </a:extLst>
          </p:cNvPr>
          <p:cNvSpPr txBox="1"/>
          <p:nvPr/>
        </p:nvSpPr>
        <p:spPr>
          <a:xfrm>
            <a:off x="4495800" y="1266739"/>
            <a:ext cx="1353980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: Verify all major functionalities of expense management, budgeting templates, and         reporting.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DBE4C1A-BD7F-5CDE-9825-4EB23FB7EC65}"/>
              </a:ext>
            </a:extLst>
          </p:cNvPr>
          <p:cNvSpPr txBox="1"/>
          <p:nvPr/>
        </p:nvSpPr>
        <p:spPr>
          <a:xfrm>
            <a:off x="533400" y="2181315"/>
            <a:ext cx="44196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3200" b="1" dirty="0">
                <a:solidFill>
                  <a:srgbClr val="FFFFFF"/>
                </a:solidFill>
                <a:latin typeface="Agrandir Medium"/>
                <a:ea typeface="Agrandir Medium"/>
                <a:cs typeface="Agrandir Medium"/>
                <a:sym typeface="Agrandir Medium"/>
              </a:rPr>
              <a:t>Usability Testing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EF801A9-83BD-BC3F-E1EB-03C148C31EBF}"/>
              </a:ext>
            </a:extLst>
          </p:cNvPr>
          <p:cNvSpPr txBox="1"/>
          <p:nvPr/>
        </p:nvSpPr>
        <p:spPr>
          <a:xfrm>
            <a:off x="4495799" y="2219738"/>
            <a:ext cx="1353980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: Ensuring the user interface is very easy to use and navigate.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F732BB0-7E01-897B-CED6-AF938F36439E}"/>
              </a:ext>
            </a:extLst>
          </p:cNvPr>
          <p:cNvSpPr txBox="1"/>
          <p:nvPr/>
        </p:nvSpPr>
        <p:spPr>
          <a:xfrm>
            <a:off x="533400" y="3072851"/>
            <a:ext cx="44196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3200" b="1" dirty="0">
                <a:solidFill>
                  <a:srgbClr val="FFFFFF"/>
                </a:solidFill>
                <a:latin typeface="Agrandir Medium"/>
                <a:ea typeface="Agrandir Medium"/>
                <a:cs typeface="Agrandir Medium"/>
                <a:sym typeface="Agrandir Medium"/>
              </a:rPr>
              <a:t>Validation Testing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9EF29CE-91B1-C497-15A1-B9DC50CEB3CF}"/>
              </a:ext>
            </a:extLst>
          </p:cNvPr>
          <p:cNvSpPr txBox="1"/>
          <p:nvPr/>
        </p:nvSpPr>
        <p:spPr>
          <a:xfrm>
            <a:off x="4495798" y="3105895"/>
            <a:ext cx="1353980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400" dirty="0"/>
              <a:t>: This will ensure things like negative numbers, empty fields, and incorrect</a:t>
            </a:r>
          </a:p>
          <a:p>
            <a:pPr algn="just"/>
            <a:r>
              <a:rPr lang="en-US" sz="2400" dirty="0"/>
              <a:t>  data types are properly handled.</a:t>
            </a:r>
          </a:p>
        </p:txBody>
      </p:sp>
    </p:spTree>
    <p:extLst>
      <p:ext uri="{BB962C8B-B14F-4D97-AF65-F5344CB8AC3E}">
        <p14:creationId xmlns:p14="http://schemas.microsoft.com/office/powerpoint/2010/main" val="20484908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C887EC-DE34-FCA4-D60D-16D8EB1B95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997F096D-EAFE-9ACB-20A2-497FE7F4E362}"/>
              </a:ext>
            </a:extLst>
          </p:cNvPr>
          <p:cNvSpPr/>
          <p:nvPr/>
        </p:nvSpPr>
        <p:spPr>
          <a:xfrm>
            <a:off x="0" y="-24245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algn="l">
              <a:lnSpc>
                <a:spcPts val="8136"/>
              </a:lnSpc>
            </a:pPr>
            <a:r>
              <a:rPr lang="en-US" sz="6000" b="1" spc="-252" dirty="0">
                <a:solidFill>
                  <a:srgbClr val="FFFFFF"/>
                </a:solidFill>
                <a:latin typeface="Agrandir Medium"/>
                <a:ea typeface="Agrandir Medium"/>
                <a:cs typeface="Agrandir Medium"/>
                <a:sym typeface="Agrandir Medium"/>
              </a:rPr>
              <a:t>	</a:t>
            </a:r>
          </a:p>
          <a:p>
            <a:pPr algn="l">
              <a:lnSpc>
                <a:spcPts val="8136"/>
              </a:lnSpc>
            </a:pPr>
            <a:endParaRPr lang="en-US" sz="6000" b="1" spc="-252" dirty="0">
              <a:solidFill>
                <a:srgbClr val="FFFFFF"/>
              </a:solidFill>
              <a:latin typeface="Agrandir Medium"/>
              <a:ea typeface="Agrandir Medium"/>
              <a:cs typeface="Agrandir Medium"/>
              <a:sym typeface="Agrandir Medium"/>
            </a:endParaRPr>
          </a:p>
          <a:p>
            <a:pPr algn="l">
              <a:lnSpc>
                <a:spcPts val="8136"/>
              </a:lnSpc>
            </a:pPr>
            <a:r>
              <a:rPr lang="en-US" sz="6000" b="1" spc="-252" dirty="0">
                <a:solidFill>
                  <a:srgbClr val="FFFFFF"/>
                </a:solidFill>
                <a:latin typeface="Agrandir Medium"/>
                <a:ea typeface="Agrandir Medium"/>
                <a:cs typeface="Agrandir Medium"/>
                <a:sym typeface="Agrandir Medium"/>
              </a:rPr>
              <a:t>                                     </a:t>
            </a:r>
            <a:r>
              <a:rPr lang="en-US" sz="6000" b="1" dirty="0">
                <a:solidFill>
                  <a:srgbClr val="FFFFFF"/>
                </a:solidFill>
                <a:latin typeface="Agrandir Medium"/>
                <a:ea typeface="Agrandir Medium"/>
                <a:cs typeface="Agrandir Medium"/>
                <a:sym typeface="Agrandir Medium"/>
              </a:rPr>
              <a:t>Conclusion</a:t>
            </a:r>
            <a:r>
              <a:rPr lang="en-US" sz="6000" b="1" spc="-252" dirty="0">
                <a:solidFill>
                  <a:srgbClr val="FFFFFF"/>
                </a:solidFill>
                <a:latin typeface="Agrandir Medium"/>
                <a:ea typeface="Agrandir Medium"/>
                <a:cs typeface="Agrandir Medium"/>
                <a:sym typeface="Agrandir Medium"/>
              </a:rPr>
              <a:t>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8323A1F-D7E9-F243-E62E-F77E2AAB28C7}"/>
              </a:ext>
            </a:extLst>
          </p:cNvPr>
          <p:cNvSpPr txBox="1"/>
          <p:nvPr/>
        </p:nvSpPr>
        <p:spPr>
          <a:xfrm>
            <a:off x="2374098" y="3866227"/>
            <a:ext cx="13539803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/>
              <a:t>This project helps users track and manage their personal expenses   easily. They can set monthly spending goals for different categories to stay within budget. It gives a clear idea of how much to spend, helping users make better financial decisions. Overall, it’s a simple tool to plan and manage money effectively.</a:t>
            </a:r>
          </a:p>
        </p:txBody>
      </p:sp>
      <p:sp>
        <p:nvSpPr>
          <p:cNvPr id="4" name="Freeform 10">
            <a:extLst>
              <a:ext uri="{FF2B5EF4-FFF2-40B4-BE49-F238E27FC236}">
                <a16:creationId xmlns:a16="http://schemas.microsoft.com/office/drawing/2014/main" id="{235CB0AA-97BD-0CD4-5C5E-B6DD14989245}"/>
              </a:ext>
            </a:extLst>
          </p:cNvPr>
          <p:cNvSpPr/>
          <p:nvPr/>
        </p:nvSpPr>
        <p:spPr>
          <a:xfrm>
            <a:off x="88005" y="597491"/>
            <a:ext cx="3427404" cy="3031072"/>
          </a:xfrm>
          <a:custGeom>
            <a:avLst/>
            <a:gdLst/>
            <a:ahLst/>
            <a:cxnLst/>
            <a:rect l="l" t="t" r="r" b="b"/>
            <a:pathLst>
              <a:path w="3427404" h="3031072">
                <a:moveTo>
                  <a:pt x="0" y="0"/>
                </a:moveTo>
                <a:lnTo>
                  <a:pt x="3427404" y="0"/>
                </a:lnTo>
                <a:lnTo>
                  <a:pt x="3427404" y="3031072"/>
                </a:lnTo>
                <a:lnTo>
                  <a:pt x="0" y="303107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Freeform 11">
            <a:extLst>
              <a:ext uri="{FF2B5EF4-FFF2-40B4-BE49-F238E27FC236}">
                <a16:creationId xmlns:a16="http://schemas.microsoft.com/office/drawing/2014/main" id="{2985581A-73E5-A787-F1E1-6F70BFD97013}"/>
              </a:ext>
            </a:extLst>
          </p:cNvPr>
          <p:cNvSpPr/>
          <p:nvPr/>
        </p:nvSpPr>
        <p:spPr>
          <a:xfrm>
            <a:off x="0" y="6896100"/>
            <a:ext cx="3227941" cy="3676843"/>
          </a:xfrm>
          <a:custGeom>
            <a:avLst/>
            <a:gdLst/>
            <a:ahLst/>
            <a:cxnLst/>
            <a:rect l="l" t="t" r="r" b="b"/>
            <a:pathLst>
              <a:path w="3227941" h="3676843">
                <a:moveTo>
                  <a:pt x="0" y="0"/>
                </a:moveTo>
                <a:lnTo>
                  <a:pt x="3227941" y="0"/>
                </a:lnTo>
                <a:lnTo>
                  <a:pt x="3227941" y="3676843"/>
                </a:lnTo>
                <a:lnTo>
                  <a:pt x="0" y="367684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Freeform 9">
            <a:extLst>
              <a:ext uri="{FF2B5EF4-FFF2-40B4-BE49-F238E27FC236}">
                <a16:creationId xmlns:a16="http://schemas.microsoft.com/office/drawing/2014/main" id="{E587A7D3-80ED-6AF8-286A-FA3BA0DC82C2}"/>
              </a:ext>
            </a:extLst>
          </p:cNvPr>
          <p:cNvSpPr/>
          <p:nvPr/>
        </p:nvSpPr>
        <p:spPr>
          <a:xfrm>
            <a:off x="4038600" y="7555883"/>
            <a:ext cx="2741722" cy="2626777"/>
          </a:xfrm>
          <a:custGeom>
            <a:avLst/>
            <a:gdLst/>
            <a:ahLst/>
            <a:cxnLst/>
            <a:rect l="l" t="t" r="r" b="b"/>
            <a:pathLst>
              <a:path w="2741722" h="2626777">
                <a:moveTo>
                  <a:pt x="0" y="0"/>
                </a:moveTo>
                <a:lnTo>
                  <a:pt x="2741722" y="0"/>
                </a:lnTo>
                <a:lnTo>
                  <a:pt x="2741722" y="2626777"/>
                </a:lnTo>
                <a:lnTo>
                  <a:pt x="0" y="262677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Freeform 3">
            <a:extLst>
              <a:ext uri="{FF2B5EF4-FFF2-40B4-BE49-F238E27FC236}">
                <a16:creationId xmlns:a16="http://schemas.microsoft.com/office/drawing/2014/main" id="{9ED1962F-E2C2-A93C-D3EF-C825EC2EAD88}"/>
              </a:ext>
            </a:extLst>
          </p:cNvPr>
          <p:cNvSpPr/>
          <p:nvPr/>
        </p:nvSpPr>
        <p:spPr>
          <a:xfrm>
            <a:off x="10699416" y="8267700"/>
            <a:ext cx="2417247" cy="3026207"/>
          </a:xfrm>
          <a:custGeom>
            <a:avLst/>
            <a:gdLst/>
            <a:ahLst/>
            <a:cxnLst/>
            <a:rect l="l" t="t" r="r" b="b"/>
            <a:pathLst>
              <a:path w="2417247" h="3026207">
                <a:moveTo>
                  <a:pt x="0" y="0"/>
                </a:moveTo>
                <a:lnTo>
                  <a:pt x="2417246" y="0"/>
                </a:lnTo>
                <a:lnTo>
                  <a:pt x="2417246" y="3026206"/>
                </a:lnTo>
                <a:lnTo>
                  <a:pt x="0" y="302620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Freeform 12">
            <a:extLst>
              <a:ext uri="{FF2B5EF4-FFF2-40B4-BE49-F238E27FC236}">
                <a16:creationId xmlns:a16="http://schemas.microsoft.com/office/drawing/2014/main" id="{982A17A4-3F69-01AD-8C3F-5FA0146E0F32}"/>
              </a:ext>
            </a:extLst>
          </p:cNvPr>
          <p:cNvSpPr/>
          <p:nvPr/>
        </p:nvSpPr>
        <p:spPr>
          <a:xfrm>
            <a:off x="16087895" y="7083204"/>
            <a:ext cx="2163234" cy="3572134"/>
          </a:xfrm>
          <a:custGeom>
            <a:avLst/>
            <a:gdLst/>
            <a:ahLst/>
            <a:cxnLst/>
            <a:rect l="l" t="t" r="r" b="b"/>
            <a:pathLst>
              <a:path w="2163234" h="3572134">
                <a:moveTo>
                  <a:pt x="0" y="0"/>
                </a:moveTo>
                <a:lnTo>
                  <a:pt x="2163234" y="0"/>
                </a:lnTo>
                <a:lnTo>
                  <a:pt x="2163234" y="3572134"/>
                </a:lnTo>
                <a:lnTo>
                  <a:pt x="0" y="357213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6" name="Freeform 14">
            <a:extLst>
              <a:ext uri="{FF2B5EF4-FFF2-40B4-BE49-F238E27FC236}">
                <a16:creationId xmlns:a16="http://schemas.microsoft.com/office/drawing/2014/main" id="{8EE9375E-C360-B572-9FFD-2FA8E0998D83}"/>
              </a:ext>
            </a:extLst>
          </p:cNvPr>
          <p:cNvSpPr/>
          <p:nvPr/>
        </p:nvSpPr>
        <p:spPr>
          <a:xfrm>
            <a:off x="13057540" y="8288591"/>
            <a:ext cx="3030355" cy="2380266"/>
          </a:xfrm>
          <a:custGeom>
            <a:avLst/>
            <a:gdLst/>
            <a:ahLst/>
            <a:cxnLst/>
            <a:rect l="l" t="t" r="r" b="b"/>
            <a:pathLst>
              <a:path w="3030355" h="2380266">
                <a:moveTo>
                  <a:pt x="0" y="0"/>
                </a:moveTo>
                <a:lnTo>
                  <a:pt x="3030356" y="0"/>
                </a:lnTo>
                <a:lnTo>
                  <a:pt x="3030356" y="2380266"/>
                </a:lnTo>
                <a:lnTo>
                  <a:pt x="0" y="238026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7" name="Freeform 7">
            <a:extLst>
              <a:ext uri="{FF2B5EF4-FFF2-40B4-BE49-F238E27FC236}">
                <a16:creationId xmlns:a16="http://schemas.microsoft.com/office/drawing/2014/main" id="{65DDCBB2-AB17-9423-E219-9498F9A1BF64}"/>
              </a:ext>
            </a:extLst>
          </p:cNvPr>
          <p:cNvSpPr/>
          <p:nvPr/>
        </p:nvSpPr>
        <p:spPr>
          <a:xfrm>
            <a:off x="16916400" y="3009900"/>
            <a:ext cx="2138114" cy="2604359"/>
          </a:xfrm>
          <a:custGeom>
            <a:avLst/>
            <a:gdLst/>
            <a:ahLst/>
            <a:cxnLst/>
            <a:rect l="l" t="t" r="r" b="b"/>
            <a:pathLst>
              <a:path w="2138114" h="2604359">
                <a:moveTo>
                  <a:pt x="0" y="0"/>
                </a:moveTo>
                <a:lnTo>
                  <a:pt x="2138114" y="0"/>
                </a:lnTo>
                <a:lnTo>
                  <a:pt x="2138114" y="2604359"/>
                </a:lnTo>
                <a:lnTo>
                  <a:pt x="0" y="2604359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2" name="Freeform 5">
            <a:extLst>
              <a:ext uri="{FF2B5EF4-FFF2-40B4-BE49-F238E27FC236}">
                <a16:creationId xmlns:a16="http://schemas.microsoft.com/office/drawing/2014/main" id="{3EFA6AD9-1445-2C12-B2B1-DBC13BBDE8C4}"/>
              </a:ext>
            </a:extLst>
          </p:cNvPr>
          <p:cNvSpPr/>
          <p:nvPr/>
        </p:nvSpPr>
        <p:spPr>
          <a:xfrm>
            <a:off x="16346052" y="-689971"/>
            <a:ext cx="3001354" cy="2584054"/>
          </a:xfrm>
          <a:custGeom>
            <a:avLst/>
            <a:gdLst/>
            <a:ahLst/>
            <a:cxnLst/>
            <a:rect l="l" t="t" r="r" b="b"/>
            <a:pathLst>
              <a:path w="3001354" h="2584054">
                <a:moveTo>
                  <a:pt x="0" y="0"/>
                </a:moveTo>
                <a:lnTo>
                  <a:pt x="3001355" y="0"/>
                </a:lnTo>
                <a:lnTo>
                  <a:pt x="3001355" y="2584053"/>
                </a:lnTo>
                <a:lnTo>
                  <a:pt x="0" y="2584053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3" name="Freeform 18">
            <a:extLst>
              <a:ext uri="{FF2B5EF4-FFF2-40B4-BE49-F238E27FC236}">
                <a16:creationId xmlns:a16="http://schemas.microsoft.com/office/drawing/2014/main" id="{9B17B895-0016-3CD4-2360-2C549BFF9132}"/>
              </a:ext>
            </a:extLst>
          </p:cNvPr>
          <p:cNvSpPr/>
          <p:nvPr/>
        </p:nvSpPr>
        <p:spPr>
          <a:xfrm>
            <a:off x="6698714" y="-766388"/>
            <a:ext cx="1464000" cy="2189392"/>
          </a:xfrm>
          <a:custGeom>
            <a:avLst/>
            <a:gdLst/>
            <a:ahLst/>
            <a:cxnLst/>
            <a:rect l="l" t="t" r="r" b="b"/>
            <a:pathLst>
              <a:path w="1464000" h="2189392">
                <a:moveTo>
                  <a:pt x="0" y="0"/>
                </a:moveTo>
                <a:lnTo>
                  <a:pt x="1464000" y="0"/>
                </a:lnTo>
                <a:lnTo>
                  <a:pt x="1464000" y="2189392"/>
                </a:lnTo>
                <a:lnTo>
                  <a:pt x="0" y="2189392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4" name="Freeform 18">
            <a:extLst>
              <a:ext uri="{FF2B5EF4-FFF2-40B4-BE49-F238E27FC236}">
                <a16:creationId xmlns:a16="http://schemas.microsoft.com/office/drawing/2014/main" id="{A6502DE6-1781-E980-0EDB-CF1F9CABB43F}"/>
              </a:ext>
            </a:extLst>
          </p:cNvPr>
          <p:cNvSpPr/>
          <p:nvPr/>
        </p:nvSpPr>
        <p:spPr>
          <a:xfrm>
            <a:off x="8299844" y="7988088"/>
            <a:ext cx="1464000" cy="2189392"/>
          </a:xfrm>
          <a:custGeom>
            <a:avLst/>
            <a:gdLst/>
            <a:ahLst/>
            <a:cxnLst/>
            <a:rect l="l" t="t" r="r" b="b"/>
            <a:pathLst>
              <a:path w="1464000" h="2189392">
                <a:moveTo>
                  <a:pt x="0" y="0"/>
                </a:moveTo>
                <a:lnTo>
                  <a:pt x="1464000" y="0"/>
                </a:lnTo>
                <a:lnTo>
                  <a:pt x="1464000" y="2189392"/>
                </a:lnTo>
                <a:lnTo>
                  <a:pt x="0" y="2189392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5" name="Freeform 8">
            <a:extLst>
              <a:ext uri="{FF2B5EF4-FFF2-40B4-BE49-F238E27FC236}">
                <a16:creationId xmlns:a16="http://schemas.microsoft.com/office/drawing/2014/main" id="{8832AAB0-46FA-AA12-892E-F2E7F9AE0526}"/>
              </a:ext>
            </a:extLst>
          </p:cNvPr>
          <p:cNvSpPr/>
          <p:nvPr/>
        </p:nvSpPr>
        <p:spPr>
          <a:xfrm>
            <a:off x="8728203" y="-1299880"/>
            <a:ext cx="2975403" cy="3123761"/>
          </a:xfrm>
          <a:custGeom>
            <a:avLst/>
            <a:gdLst/>
            <a:ahLst/>
            <a:cxnLst/>
            <a:rect l="l" t="t" r="r" b="b"/>
            <a:pathLst>
              <a:path w="2975403" h="3123761">
                <a:moveTo>
                  <a:pt x="0" y="0"/>
                </a:moveTo>
                <a:lnTo>
                  <a:pt x="2975403" y="0"/>
                </a:lnTo>
                <a:lnTo>
                  <a:pt x="2975403" y="3123761"/>
                </a:lnTo>
                <a:lnTo>
                  <a:pt x="0" y="3123761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6" name="Freeform 4">
            <a:extLst>
              <a:ext uri="{FF2B5EF4-FFF2-40B4-BE49-F238E27FC236}">
                <a16:creationId xmlns:a16="http://schemas.microsoft.com/office/drawing/2014/main" id="{9986175A-661D-54EE-2A67-0DFF9D832FEB}"/>
              </a:ext>
            </a:extLst>
          </p:cNvPr>
          <p:cNvSpPr/>
          <p:nvPr/>
        </p:nvSpPr>
        <p:spPr>
          <a:xfrm>
            <a:off x="12382522" y="-1096297"/>
            <a:ext cx="2832552" cy="2588549"/>
          </a:xfrm>
          <a:custGeom>
            <a:avLst/>
            <a:gdLst/>
            <a:ahLst/>
            <a:cxnLst/>
            <a:rect l="l" t="t" r="r" b="b"/>
            <a:pathLst>
              <a:path w="2832552" h="2588549">
                <a:moveTo>
                  <a:pt x="0" y="0"/>
                </a:moveTo>
                <a:lnTo>
                  <a:pt x="2832552" y="0"/>
                </a:lnTo>
                <a:lnTo>
                  <a:pt x="2832552" y="2588549"/>
                </a:lnTo>
                <a:lnTo>
                  <a:pt x="0" y="2588549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7" name="Freeform 8">
            <a:extLst>
              <a:ext uri="{FF2B5EF4-FFF2-40B4-BE49-F238E27FC236}">
                <a16:creationId xmlns:a16="http://schemas.microsoft.com/office/drawing/2014/main" id="{DE386E30-3604-F718-6D73-8B1CA5318473}"/>
              </a:ext>
            </a:extLst>
          </p:cNvPr>
          <p:cNvSpPr/>
          <p:nvPr/>
        </p:nvSpPr>
        <p:spPr>
          <a:xfrm>
            <a:off x="3072926" y="-1233573"/>
            <a:ext cx="2975403" cy="3123761"/>
          </a:xfrm>
          <a:custGeom>
            <a:avLst/>
            <a:gdLst/>
            <a:ahLst/>
            <a:cxnLst/>
            <a:rect l="l" t="t" r="r" b="b"/>
            <a:pathLst>
              <a:path w="2975403" h="3123761">
                <a:moveTo>
                  <a:pt x="0" y="0"/>
                </a:moveTo>
                <a:lnTo>
                  <a:pt x="2975403" y="0"/>
                </a:lnTo>
                <a:lnTo>
                  <a:pt x="2975403" y="3123761"/>
                </a:lnTo>
                <a:lnTo>
                  <a:pt x="0" y="3123761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61479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4063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664249" y="467874"/>
            <a:ext cx="13356551" cy="30643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8136"/>
              </a:lnSpc>
            </a:pPr>
            <a:r>
              <a:rPr lang="en-US" sz="5400" b="1" spc="-252" dirty="0">
                <a:solidFill>
                  <a:srgbClr val="FFFFFF"/>
                </a:solidFill>
                <a:latin typeface="Agrandir Medium"/>
                <a:ea typeface="Agrandir Medium"/>
                <a:cs typeface="Agrandir Medium"/>
                <a:sym typeface="Agrandir Medium"/>
              </a:rPr>
              <a:t>Why use Avocado Budget: If you just stopped buying avocado toast you could get a house or pay your student loans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81000" y="3986011"/>
            <a:ext cx="11647052" cy="43399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lvl="0" indent="-342900" algn="l">
              <a:lnSpc>
                <a:spcPts val="2564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800" b="1" spc="113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Secure</a:t>
            </a:r>
            <a:r>
              <a:rPr lang="en-US" sz="2800" spc="113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– runs local on your desktop or laptop</a:t>
            </a:r>
          </a:p>
          <a:p>
            <a:pPr marL="342900" lvl="0" indent="-342900" algn="l">
              <a:lnSpc>
                <a:spcPts val="2564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800" b="1" u="none" spc="113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Local file system </a:t>
            </a:r>
            <a:r>
              <a:rPr lang="en-US" sz="2800" u="none" spc="113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– no worries about your financial data moving over a network or needing an internet connection</a:t>
            </a:r>
          </a:p>
          <a:p>
            <a:pPr marL="342900" lvl="0" indent="-342900" algn="l">
              <a:lnSpc>
                <a:spcPts val="2564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800" b="1" spc="113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Easy to manage expenses – </a:t>
            </a:r>
            <a:r>
              <a:rPr lang="en-US" sz="2800" spc="113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enter, change, delete, view</a:t>
            </a:r>
          </a:p>
          <a:p>
            <a:pPr marL="342900" lvl="0" indent="-342900" algn="l">
              <a:lnSpc>
                <a:spcPts val="2564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800" b="1" spc="113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Default template </a:t>
            </a:r>
            <a:r>
              <a:rPr lang="en-US" sz="2800" spc="113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is provided</a:t>
            </a:r>
            <a:r>
              <a:rPr lang="en-US" sz="2800" b="1" spc="113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800" spc="113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based on your net monthly income if you desire that option.</a:t>
            </a:r>
          </a:p>
          <a:p>
            <a:pPr marL="342900" lvl="0" indent="-342900" algn="l">
              <a:lnSpc>
                <a:spcPts val="2564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800" b="1" u="none" spc="113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Customize your budget </a:t>
            </a:r>
            <a:r>
              <a:rPr lang="en-US" sz="2800" u="none" spc="113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across six predefined categories</a:t>
            </a:r>
          </a:p>
          <a:p>
            <a:pPr marL="342900" lvl="0" indent="-342900" algn="l">
              <a:lnSpc>
                <a:spcPts val="2564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800" b="1" spc="113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Graphical representation </a:t>
            </a:r>
            <a:r>
              <a:rPr lang="en-US" sz="2800" spc="113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of your progress against budget category by month</a:t>
            </a:r>
          </a:p>
          <a:p>
            <a:pPr marL="342900" lvl="0" indent="-342900" algn="l">
              <a:lnSpc>
                <a:spcPts val="2564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800" b="1" u="none" spc="113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Easy to export </a:t>
            </a:r>
            <a:r>
              <a:rPr lang="en-US" sz="2800" u="none" spc="113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your filtered results to excel for further review</a:t>
            </a:r>
          </a:p>
          <a:p>
            <a:pPr marL="342900" lvl="0" indent="-342900" algn="l">
              <a:lnSpc>
                <a:spcPts val="2564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800" b="1" u="none" spc="113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Use on most devices – </a:t>
            </a:r>
            <a:r>
              <a:rPr lang="en-US" sz="2800" u="none" spc="113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macOS, Windows, Linux – supports Safari, Chrome, Firefox, and Edge</a:t>
            </a:r>
            <a:endParaRPr lang="en-US" sz="2800" b="1" u="none" spc="113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12028052" y="2857500"/>
            <a:ext cx="5595699" cy="6373878"/>
          </a:xfrm>
          <a:custGeom>
            <a:avLst/>
            <a:gdLst/>
            <a:ahLst/>
            <a:cxnLst/>
            <a:rect l="l" t="t" r="r" b="b"/>
            <a:pathLst>
              <a:path w="5595699" h="6373878">
                <a:moveTo>
                  <a:pt x="0" y="0"/>
                </a:moveTo>
                <a:lnTo>
                  <a:pt x="5595698" y="0"/>
                </a:lnTo>
                <a:lnTo>
                  <a:pt x="5595698" y="6373878"/>
                </a:lnTo>
                <a:lnTo>
                  <a:pt x="0" y="637387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" y="1148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5111" b="-1511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3548050" y="1773329"/>
            <a:ext cx="11191900" cy="10560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36"/>
              </a:lnSpc>
            </a:pPr>
            <a:r>
              <a:rPr lang="en-US" sz="7200" b="1" spc="-252">
                <a:solidFill>
                  <a:srgbClr val="60AA82"/>
                </a:solidFill>
                <a:latin typeface="Agrandir Medium"/>
                <a:ea typeface="Agrandir Medium"/>
                <a:cs typeface="Agrandir Medium"/>
              </a:rPr>
              <a:t>What will we cover?</a:t>
            </a:r>
          </a:p>
        </p:txBody>
      </p:sp>
      <p:sp>
        <p:nvSpPr>
          <p:cNvPr id="4" name="AutoShape 4"/>
          <p:cNvSpPr/>
          <p:nvPr/>
        </p:nvSpPr>
        <p:spPr>
          <a:xfrm>
            <a:off x="-886757" y="4952710"/>
            <a:ext cx="20061513" cy="0"/>
          </a:xfrm>
          <a:prstGeom prst="line">
            <a:avLst/>
          </a:prstGeom>
          <a:ln w="28575" cap="flat">
            <a:solidFill>
              <a:srgbClr val="60AA8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3388585" y="5441934"/>
            <a:ext cx="2493791" cy="19569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150"/>
              </a:lnSpc>
            </a:pPr>
            <a:r>
              <a:rPr lang="en-US" sz="3200" b="1" dirty="0">
                <a:solidFill>
                  <a:srgbClr val="60AA82"/>
                </a:solidFill>
                <a:latin typeface="Agrandir Bold"/>
                <a:ea typeface="Agrandir Bold"/>
                <a:cs typeface="Agrandir Bold"/>
              </a:rPr>
              <a:t>DB design and Categories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607201" y="5473640"/>
            <a:ext cx="2197323" cy="19569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150"/>
              </a:lnSpc>
            </a:pPr>
            <a:r>
              <a:rPr lang="en-US" sz="3200" b="1" dirty="0">
                <a:solidFill>
                  <a:srgbClr val="60AA82"/>
                </a:solidFill>
                <a:latin typeface="Agrandir Bold"/>
                <a:ea typeface="Agrandir Bold"/>
                <a:cs typeface="Agrandir Bold"/>
              </a:rPr>
              <a:t>CRUD </a:t>
            </a:r>
          </a:p>
          <a:p>
            <a:pPr>
              <a:lnSpc>
                <a:spcPts val="5150"/>
              </a:lnSpc>
            </a:pPr>
            <a:r>
              <a:rPr lang="en-US" sz="3200" b="1" dirty="0">
                <a:solidFill>
                  <a:srgbClr val="60AA82"/>
                </a:solidFill>
                <a:latin typeface="Agrandir Bold"/>
                <a:ea typeface="Agrandir Bold"/>
                <a:cs typeface="Agrandir Bold"/>
              </a:rPr>
              <a:t>and Expenses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7275686" y="4731370"/>
            <a:ext cx="502056" cy="502056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523042" y="124802"/>
                  </a:lnTo>
                  <a:lnTo>
                    <a:pt x="693768" y="119032"/>
                  </a:lnTo>
                  <a:lnTo>
                    <a:pt x="687998" y="289758"/>
                  </a:lnTo>
                  <a:lnTo>
                    <a:pt x="812800" y="406400"/>
                  </a:lnTo>
                  <a:lnTo>
                    <a:pt x="687998" y="523042"/>
                  </a:lnTo>
                  <a:lnTo>
                    <a:pt x="693768" y="693768"/>
                  </a:lnTo>
                  <a:lnTo>
                    <a:pt x="523042" y="687998"/>
                  </a:lnTo>
                  <a:lnTo>
                    <a:pt x="406400" y="812800"/>
                  </a:lnTo>
                  <a:lnTo>
                    <a:pt x="289758" y="687998"/>
                  </a:lnTo>
                  <a:lnTo>
                    <a:pt x="119032" y="693768"/>
                  </a:lnTo>
                  <a:lnTo>
                    <a:pt x="124802" y="523042"/>
                  </a:lnTo>
                  <a:lnTo>
                    <a:pt x="0" y="406400"/>
                  </a:lnTo>
                  <a:lnTo>
                    <a:pt x="124802" y="289758"/>
                  </a:lnTo>
                  <a:lnTo>
                    <a:pt x="119032" y="119032"/>
                  </a:lnTo>
                  <a:lnTo>
                    <a:pt x="289758" y="124802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60AA82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27000" y="165100"/>
              <a:ext cx="558800" cy="520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26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4299641" y="4745151"/>
            <a:ext cx="502056" cy="502056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523042" y="124802"/>
                  </a:lnTo>
                  <a:lnTo>
                    <a:pt x="693768" y="119032"/>
                  </a:lnTo>
                  <a:lnTo>
                    <a:pt x="687998" y="289758"/>
                  </a:lnTo>
                  <a:lnTo>
                    <a:pt x="812800" y="406400"/>
                  </a:lnTo>
                  <a:lnTo>
                    <a:pt x="687998" y="523042"/>
                  </a:lnTo>
                  <a:lnTo>
                    <a:pt x="693768" y="693768"/>
                  </a:lnTo>
                  <a:lnTo>
                    <a:pt x="523042" y="687998"/>
                  </a:lnTo>
                  <a:lnTo>
                    <a:pt x="406400" y="812800"/>
                  </a:lnTo>
                  <a:lnTo>
                    <a:pt x="289758" y="687998"/>
                  </a:lnTo>
                  <a:lnTo>
                    <a:pt x="119032" y="693768"/>
                  </a:lnTo>
                  <a:lnTo>
                    <a:pt x="124802" y="523042"/>
                  </a:lnTo>
                  <a:lnTo>
                    <a:pt x="0" y="406400"/>
                  </a:lnTo>
                  <a:lnTo>
                    <a:pt x="124802" y="289758"/>
                  </a:lnTo>
                  <a:lnTo>
                    <a:pt x="119032" y="119032"/>
                  </a:lnTo>
                  <a:lnTo>
                    <a:pt x="289758" y="124802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60AA8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127000" y="165100"/>
              <a:ext cx="558800" cy="520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66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3106990" y="3462909"/>
            <a:ext cx="3257484" cy="8586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40"/>
              </a:lnSpc>
            </a:pPr>
            <a:r>
              <a:rPr lang="en-US" sz="1500" b="1" dirty="0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</a:rPr>
              <a:t>Owen will cover the database design and user story in regards to categories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989815" y="7485409"/>
            <a:ext cx="3257484" cy="8586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40"/>
              </a:lnSpc>
            </a:pPr>
            <a:r>
              <a:rPr lang="en-US" sz="1500" b="1" dirty="0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</a:rPr>
              <a:t>Daniel will cover the CRUD and user story in regards to expense implementation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529349" y="5330203"/>
            <a:ext cx="2197323" cy="6232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150"/>
              </a:lnSpc>
            </a:pPr>
            <a:r>
              <a:rPr lang="en-US" sz="3200" b="1" dirty="0">
                <a:solidFill>
                  <a:srgbClr val="60AA82"/>
                </a:solidFill>
                <a:latin typeface="Agrandir Bold"/>
                <a:ea typeface="Agrandir Bold"/>
                <a:cs typeface="Agrandir Bold"/>
              </a:rPr>
              <a:t>UI / UX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9906000" y="4712072"/>
            <a:ext cx="502056" cy="502056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523042" y="124802"/>
                  </a:lnTo>
                  <a:lnTo>
                    <a:pt x="693768" y="119032"/>
                  </a:lnTo>
                  <a:lnTo>
                    <a:pt x="687998" y="289758"/>
                  </a:lnTo>
                  <a:lnTo>
                    <a:pt x="812800" y="406400"/>
                  </a:lnTo>
                  <a:lnTo>
                    <a:pt x="687998" y="523042"/>
                  </a:lnTo>
                  <a:lnTo>
                    <a:pt x="693768" y="693768"/>
                  </a:lnTo>
                  <a:lnTo>
                    <a:pt x="523042" y="687998"/>
                  </a:lnTo>
                  <a:lnTo>
                    <a:pt x="406400" y="812800"/>
                  </a:lnTo>
                  <a:lnTo>
                    <a:pt x="289758" y="687998"/>
                  </a:lnTo>
                  <a:lnTo>
                    <a:pt x="119032" y="693768"/>
                  </a:lnTo>
                  <a:lnTo>
                    <a:pt x="124802" y="523042"/>
                  </a:lnTo>
                  <a:lnTo>
                    <a:pt x="0" y="406400"/>
                  </a:lnTo>
                  <a:lnTo>
                    <a:pt x="124802" y="289758"/>
                  </a:lnTo>
                  <a:lnTo>
                    <a:pt x="119032" y="119032"/>
                  </a:lnTo>
                  <a:lnTo>
                    <a:pt x="289758" y="124802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60AA82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127000" y="165100"/>
              <a:ext cx="558800" cy="520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266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8993495" y="3545603"/>
            <a:ext cx="3269029" cy="8586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340"/>
              </a:lnSpc>
            </a:pPr>
            <a:r>
              <a:rPr lang="en-US" sz="1500" b="1" dirty="0" err="1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</a:rPr>
              <a:t>Abhik</a:t>
            </a:r>
            <a:r>
              <a:rPr lang="en-US" sz="1500" b="1" dirty="0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</a:rPr>
              <a:t> will cover his implementation of the UI design according to user stories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1680800" y="5376320"/>
            <a:ext cx="2197323" cy="6232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150"/>
              </a:lnSpc>
            </a:pPr>
            <a:r>
              <a:rPr lang="en-US" sz="3200" b="1" dirty="0">
                <a:solidFill>
                  <a:srgbClr val="60AA82"/>
                </a:solidFill>
                <a:latin typeface="Agrandir Bold"/>
                <a:ea typeface="Agrandir Bold"/>
                <a:cs typeface="Agrandir Bold"/>
              </a:rPr>
              <a:t>Front End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12277405" y="4757983"/>
            <a:ext cx="502056" cy="502056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523042" y="124802"/>
                  </a:lnTo>
                  <a:lnTo>
                    <a:pt x="693768" y="119032"/>
                  </a:lnTo>
                  <a:lnTo>
                    <a:pt x="687998" y="289758"/>
                  </a:lnTo>
                  <a:lnTo>
                    <a:pt x="812800" y="406400"/>
                  </a:lnTo>
                  <a:lnTo>
                    <a:pt x="687998" y="523042"/>
                  </a:lnTo>
                  <a:lnTo>
                    <a:pt x="693768" y="693768"/>
                  </a:lnTo>
                  <a:lnTo>
                    <a:pt x="523042" y="687998"/>
                  </a:lnTo>
                  <a:lnTo>
                    <a:pt x="406400" y="812800"/>
                  </a:lnTo>
                  <a:lnTo>
                    <a:pt x="289758" y="687998"/>
                  </a:lnTo>
                  <a:lnTo>
                    <a:pt x="119032" y="693768"/>
                  </a:lnTo>
                  <a:lnTo>
                    <a:pt x="124802" y="523042"/>
                  </a:lnTo>
                  <a:lnTo>
                    <a:pt x="0" y="406400"/>
                  </a:lnTo>
                  <a:lnTo>
                    <a:pt x="124802" y="289758"/>
                  </a:lnTo>
                  <a:lnTo>
                    <a:pt x="119032" y="119032"/>
                  </a:lnTo>
                  <a:lnTo>
                    <a:pt x="289758" y="124802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60AA82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127000" y="165100"/>
              <a:ext cx="558800" cy="520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266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11219658" y="7425161"/>
            <a:ext cx="3257484" cy="8586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40"/>
              </a:lnSpc>
            </a:pPr>
            <a:r>
              <a:rPr lang="en-US" sz="1500" b="1" dirty="0" err="1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</a:rPr>
              <a:t>Devkumar</a:t>
            </a:r>
            <a:r>
              <a:rPr lang="en-US" sz="1500" b="1" dirty="0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</a:rPr>
              <a:t> will cover the HTML and CSS that built the front end for the project</a:t>
            </a:r>
          </a:p>
        </p:txBody>
      </p:sp>
      <p:sp>
        <p:nvSpPr>
          <p:cNvPr id="25" name="Freeform 25"/>
          <p:cNvSpPr/>
          <p:nvPr/>
        </p:nvSpPr>
        <p:spPr>
          <a:xfrm>
            <a:off x="2313073" y="-1659845"/>
            <a:ext cx="2975403" cy="3123761"/>
          </a:xfrm>
          <a:custGeom>
            <a:avLst/>
            <a:gdLst/>
            <a:ahLst/>
            <a:cxnLst/>
            <a:rect l="l" t="t" r="r" b="b"/>
            <a:pathLst>
              <a:path w="2975403" h="3123761">
                <a:moveTo>
                  <a:pt x="0" y="0"/>
                </a:moveTo>
                <a:lnTo>
                  <a:pt x="2975403" y="0"/>
                </a:lnTo>
                <a:lnTo>
                  <a:pt x="2975403" y="3123761"/>
                </a:lnTo>
                <a:lnTo>
                  <a:pt x="0" y="31237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6" name="Freeform 26"/>
          <p:cNvSpPr/>
          <p:nvPr/>
        </p:nvSpPr>
        <p:spPr>
          <a:xfrm>
            <a:off x="-1791584" y="7790604"/>
            <a:ext cx="3427404" cy="3031072"/>
          </a:xfrm>
          <a:custGeom>
            <a:avLst/>
            <a:gdLst/>
            <a:ahLst/>
            <a:cxnLst/>
            <a:rect l="l" t="t" r="r" b="b"/>
            <a:pathLst>
              <a:path w="3427404" h="3031072">
                <a:moveTo>
                  <a:pt x="0" y="0"/>
                </a:moveTo>
                <a:lnTo>
                  <a:pt x="3427404" y="0"/>
                </a:lnTo>
                <a:lnTo>
                  <a:pt x="3427404" y="3031072"/>
                </a:lnTo>
                <a:lnTo>
                  <a:pt x="0" y="303107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7" name="Freeform 27"/>
          <p:cNvSpPr/>
          <p:nvPr/>
        </p:nvSpPr>
        <p:spPr>
          <a:xfrm>
            <a:off x="16858779" y="7790604"/>
            <a:ext cx="2163234" cy="3572134"/>
          </a:xfrm>
          <a:custGeom>
            <a:avLst/>
            <a:gdLst/>
            <a:ahLst/>
            <a:cxnLst/>
            <a:rect l="l" t="t" r="r" b="b"/>
            <a:pathLst>
              <a:path w="2163234" h="3572134">
                <a:moveTo>
                  <a:pt x="0" y="0"/>
                </a:moveTo>
                <a:lnTo>
                  <a:pt x="2163234" y="0"/>
                </a:lnTo>
                <a:lnTo>
                  <a:pt x="2163234" y="3572135"/>
                </a:lnTo>
                <a:lnTo>
                  <a:pt x="0" y="357213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8" name="Freeform 28"/>
          <p:cNvSpPr/>
          <p:nvPr/>
        </p:nvSpPr>
        <p:spPr>
          <a:xfrm>
            <a:off x="-749865" y="-587294"/>
            <a:ext cx="2636713" cy="3573727"/>
          </a:xfrm>
          <a:custGeom>
            <a:avLst/>
            <a:gdLst/>
            <a:ahLst/>
            <a:cxnLst/>
            <a:rect l="l" t="t" r="r" b="b"/>
            <a:pathLst>
              <a:path w="2636713" h="3573727">
                <a:moveTo>
                  <a:pt x="0" y="0"/>
                </a:moveTo>
                <a:lnTo>
                  <a:pt x="2636713" y="0"/>
                </a:lnTo>
                <a:lnTo>
                  <a:pt x="2636713" y="3573727"/>
                </a:lnTo>
                <a:lnTo>
                  <a:pt x="0" y="357372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9" name="Freeform 29"/>
          <p:cNvSpPr/>
          <p:nvPr/>
        </p:nvSpPr>
        <p:spPr>
          <a:xfrm>
            <a:off x="16425218" y="606167"/>
            <a:ext cx="3030355" cy="2380266"/>
          </a:xfrm>
          <a:custGeom>
            <a:avLst/>
            <a:gdLst/>
            <a:ahLst/>
            <a:cxnLst/>
            <a:rect l="l" t="t" r="r" b="b"/>
            <a:pathLst>
              <a:path w="3030355" h="2380266">
                <a:moveTo>
                  <a:pt x="0" y="0"/>
                </a:moveTo>
                <a:lnTo>
                  <a:pt x="3030355" y="0"/>
                </a:lnTo>
                <a:lnTo>
                  <a:pt x="3030355" y="2380266"/>
                </a:lnTo>
                <a:lnTo>
                  <a:pt x="0" y="238026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0" name="Group 21">
            <a:extLst>
              <a:ext uri="{FF2B5EF4-FFF2-40B4-BE49-F238E27FC236}">
                <a16:creationId xmlns:a16="http://schemas.microsoft.com/office/drawing/2014/main" id="{ED8B3D5B-22D8-B6DD-4029-126A61286F12}"/>
              </a:ext>
            </a:extLst>
          </p:cNvPr>
          <p:cNvGrpSpPr/>
          <p:nvPr/>
        </p:nvGrpSpPr>
        <p:grpSpPr>
          <a:xfrm>
            <a:off x="15374068" y="4741163"/>
            <a:ext cx="502056" cy="440430"/>
            <a:chOff x="0" y="0"/>
            <a:chExt cx="812800" cy="812800"/>
          </a:xfrm>
        </p:grpSpPr>
        <p:sp>
          <p:nvSpPr>
            <p:cNvPr id="31" name="Freeform 22">
              <a:extLst>
                <a:ext uri="{FF2B5EF4-FFF2-40B4-BE49-F238E27FC236}">
                  <a16:creationId xmlns:a16="http://schemas.microsoft.com/office/drawing/2014/main" id="{F3177C34-D2A9-6822-7762-D60288ED1A7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523042" y="124802"/>
                  </a:lnTo>
                  <a:lnTo>
                    <a:pt x="693768" y="119032"/>
                  </a:lnTo>
                  <a:lnTo>
                    <a:pt x="687998" y="289758"/>
                  </a:lnTo>
                  <a:lnTo>
                    <a:pt x="812800" y="406400"/>
                  </a:lnTo>
                  <a:lnTo>
                    <a:pt x="687998" y="523042"/>
                  </a:lnTo>
                  <a:lnTo>
                    <a:pt x="693768" y="693768"/>
                  </a:lnTo>
                  <a:lnTo>
                    <a:pt x="523042" y="687998"/>
                  </a:lnTo>
                  <a:lnTo>
                    <a:pt x="406400" y="812800"/>
                  </a:lnTo>
                  <a:lnTo>
                    <a:pt x="289758" y="687998"/>
                  </a:lnTo>
                  <a:lnTo>
                    <a:pt x="119032" y="693768"/>
                  </a:lnTo>
                  <a:lnTo>
                    <a:pt x="124802" y="523042"/>
                  </a:lnTo>
                  <a:lnTo>
                    <a:pt x="0" y="406400"/>
                  </a:lnTo>
                  <a:lnTo>
                    <a:pt x="124802" y="289758"/>
                  </a:lnTo>
                  <a:lnTo>
                    <a:pt x="119032" y="119032"/>
                  </a:lnTo>
                  <a:lnTo>
                    <a:pt x="289758" y="124802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60AA82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TextBox 23">
              <a:extLst>
                <a:ext uri="{FF2B5EF4-FFF2-40B4-BE49-F238E27FC236}">
                  <a16:creationId xmlns:a16="http://schemas.microsoft.com/office/drawing/2014/main" id="{64872974-4F9E-A335-46D3-08944194E8C1}"/>
                </a:ext>
              </a:extLst>
            </p:cNvPr>
            <p:cNvSpPr txBox="1"/>
            <p:nvPr/>
          </p:nvSpPr>
          <p:spPr>
            <a:xfrm>
              <a:off x="127000" y="165100"/>
              <a:ext cx="558800" cy="520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266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4" name="TextBox 20">
            <a:extLst>
              <a:ext uri="{FF2B5EF4-FFF2-40B4-BE49-F238E27FC236}">
                <a16:creationId xmlns:a16="http://schemas.microsoft.com/office/drawing/2014/main" id="{377CEEFD-D37F-DCA5-E76D-E18CC69B8DEF}"/>
              </a:ext>
            </a:extLst>
          </p:cNvPr>
          <p:cNvSpPr txBox="1"/>
          <p:nvPr/>
        </p:nvSpPr>
        <p:spPr>
          <a:xfrm>
            <a:off x="14839302" y="5374387"/>
            <a:ext cx="2197323" cy="19569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150"/>
              </a:lnSpc>
            </a:pPr>
            <a:r>
              <a:rPr lang="en-US" sz="3200" b="1" dirty="0">
                <a:solidFill>
                  <a:srgbClr val="60AA82"/>
                </a:solidFill>
                <a:latin typeface="Agrandir Bold"/>
                <a:ea typeface="Agrandir Bold"/>
                <a:cs typeface="Agrandir Bold"/>
              </a:rPr>
              <a:t>Test Plan</a:t>
            </a:r>
          </a:p>
          <a:p>
            <a:pPr>
              <a:lnSpc>
                <a:spcPts val="5150"/>
              </a:lnSpc>
            </a:pPr>
            <a:r>
              <a:rPr lang="en-US" sz="3200" b="1" dirty="0">
                <a:solidFill>
                  <a:srgbClr val="60AA82"/>
                </a:solidFill>
                <a:latin typeface="Agrandir Bold"/>
                <a:ea typeface="Agrandir Bold"/>
                <a:cs typeface="Agrandir Bold"/>
              </a:rPr>
              <a:t>And Conclusion</a:t>
            </a:r>
          </a:p>
        </p:txBody>
      </p:sp>
      <p:sp>
        <p:nvSpPr>
          <p:cNvPr id="35" name="TextBox 24">
            <a:extLst>
              <a:ext uri="{FF2B5EF4-FFF2-40B4-BE49-F238E27FC236}">
                <a16:creationId xmlns:a16="http://schemas.microsoft.com/office/drawing/2014/main" id="{3E08179E-DD2E-894B-A9BC-B58BF8FE37B3}"/>
              </a:ext>
            </a:extLst>
          </p:cNvPr>
          <p:cNvSpPr txBox="1"/>
          <p:nvPr/>
        </p:nvSpPr>
        <p:spPr>
          <a:xfrm>
            <a:off x="14190892" y="3484242"/>
            <a:ext cx="3257484" cy="8586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40"/>
              </a:lnSpc>
            </a:pPr>
            <a:r>
              <a:rPr lang="en-US" sz="1500" b="1" dirty="0" err="1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</a:rPr>
              <a:t>Abhik</a:t>
            </a:r>
            <a:r>
              <a:rPr lang="en-US" sz="1500" b="1" dirty="0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</a:rPr>
              <a:t> and </a:t>
            </a:r>
            <a:r>
              <a:rPr lang="en-US" sz="1500" b="1" dirty="0" err="1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</a:rPr>
              <a:t>Devkumar</a:t>
            </a:r>
            <a:r>
              <a:rPr lang="en-US" sz="1500" b="1" dirty="0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</a:rPr>
              <a:t> to cover their testing. Then conclusion of the presentation.</a:t>
            </a:r>
          </a:p>
        </p:txBody>
      </p:sp>
      <p:grpSp>
        <p:nvGrpSpPr>
          <p:cNvPr id="36" name="Group 10">
            <a:extLst>
              <a:ext uri="{FF2B5EF4-FFF2-40B4-BE49-F238E27FC236}">
                <a16:creationId xmlns:a16="http://schemas.microsoft.com/office/drawing/2014/main" id="{47654D1A-8A51-542E-B49D-82EB43CA97B5}"/>
              </a:ext>
            </a:extLst>
          </p:cNvPr>
          <p:cNvGrpSpPr/>
          <p:nvPr/>
        </p:nvGrpSpPr>
        <p:grpSpPr>
          <a:xfrm>
            <a:off x="1132356" y="4741163"/>
            <a:ext cx="502056" cy="502056"/>
            <a:chOff x="0" y="0"/>
            <a:chExt cx="812800" cy="812800"/>
          </a:xfrm>
        </p:grpSpPr>
        <p:sp>
          <p:nvSpPr>
            <p:cNvPr id="37" name="Freeform 11">
              <a:extLst>
                <a:ext uri="{FF2B5EF4-FFF2-40B4-BE49-F238E27FC236}">
                  <a16:creationId xmlns:a16="http://schemas.microsoft.com/office/drawing/2014/main" id="{093790EE-6403-070F-9C5D-445B545E20D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523042" y="124802"/>
                  </a:lnTo>
                  <a:lnTo>
                    <a:pt x="693768" y="119032"/>
                  </a:lnTo>
                  <a:lnTo>
                    <a:pt x="687998" y="289758"/>
                  </a:lnTo>
                  <a:lnTo>
                    <a:pt x="812800" y="406400"/>
                  </a:lnTo>
                  <a:lnTo>
                    <a:pt x="687998" y="523042"/>
                  </a:lnTo>
                  <a:lnTo>
                    <a:pt x="693768" y="693768"/>
                  </a:lnTo>
                  <a:lnTo>
                    <a:pt x="523042" y="687998"/>
                  </a:lnTo>
                  <a:lnTo>
                    <a:pt x="406400" y="812800"/>
                  </a:lnTo>
                  <a:lnTo>
                    <a:pt x="289758" y="687998"/>
                  </a:lnTo>
                  <a:lnTo>
                    <a:pt x="119032" y="693768"/>
                  </a:lnTo>
                  <a:lnTo>
                    <a:pt x="124802" y="523042"/>
                  </a:lnTo>
                  <a:lnTo>
                    <a:pt x="0" y="406400"/>
                  </a:lnTo>
                  <a:lnTo>
                    <a:pt x="124802" y="289758"/>
                  </a:lnTo>
                  <a:lnTo>
                    <a:pt x="119032" y="119032"/>
                  </a:lnTo>
                  <a:lnTo>
                    <a:pt x="289758" y="124802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60AA8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TextBox 12">
              <a:extLst>
                <a:ext uri="{FF2B5EF4-FFF2-40B4-BE49-F238E27FC236}">
                  <a16:creationId xmlns:a16="http://schemas.microsoft.com/office/drawing/2014/main" id="{596E1114-2773-FA51-3BF8-C8F44509EE21}"/>
                </a:ext>
              </a:extLst>
            </p:cNvPr>
            <p:cNvSpPr txBox="1"/>
            <p:nvPr/>
          </p:nvSpPr>
          <p:spPr>
            <a:xfrm>
              <a:off x="127000" y="165100"/>
              <a:ext cx="558800" cy="520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66"/>
                </a:lnSpc>
              </a:pPr>
              <a:endParaRPr/>
            </a:p>
          </p:txBody>
        </p:sp>
      </p:grpSp>
      <p:sp>
        <p:nvSpPr>
          <p:cNvPr id="39" name="TextBox 5">
            <a:extLst>
              <a:ext uri="{FF2B5EF4-FFF2-40B4-BE49-F238E27FC236}">
                <a16:creationId xmlns:a16="http://schemas.microsoft.com/office/drawing/2014/main" id="{AB2D8824-2B04-46C5-A1BF-641DB55819EF}"/>
              </a:ext>
            </a:extLst>
          </p:cNvPr>
          <p:cNvSpPr txBox="1"/>
          <p:nvPr/>
        </p:nvSpPr>
        <p:spPr>
          <a:xfrm>
            <a:off x="577227" y="5450778"/>
            <a:ext cx="2493791" cy="12900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150"/>
              </a:lnSpc>
            </a:pPr>
            <a:r>
              <a:rPr lang="en-US" sz="3200" b="1" dirty="0">
                <a:solidFill>
                  <a:srgbClr val="60AA82"/>
                </a:solidFill>
                <a:latin typeface="Agrandir Bold"/>
                <a:ea typeface="Agrandir Bold"/>
                <a:cs typeface="Agrandir Bold"/>
              </a:rPr>
              <a:t>Software Stack</a:t>
            </a:r>
          </a:p>
        </p:txBody>
      </p:sp>
      <p:sp>
        <p:nvSpPr>
          <p:cNvPr id="40" name="TextBox 13">
            <a:extLst>
              <a:ext uri="{FF2B5EF4-FFF2-40B4-BE49-F238E27FC236}">
                <a16:creationId xmlns:a16="http://schemas.microsoft.com/office/drawing/2014/main" id="{6D5C1869-7D7F-8AC3-18E5-288BC830CAC6}"/>
              </a:ext>
            </a:extLst>
          </p:cNvPr>
          <p:cNvSpPr txBox="1"/>
          <p:nvPr/>
        </p:nvSpPr>
        <p:spPr>
          <a:xfrm>
            <a:off x="512309" y="7076034"/>
            <a:ext cx="2493791" cy="8586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340"/>
              </a:lnSpc>
            </a:pPr>
            <a:r>
              <a:rPr lang="en-US" sz="1500" b="1" dirty="0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</a:rPr>
              <a:t>We will cover the technology tools selected for this project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5111" b="-1511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042853" y="747599"/>
            <a:ext cx="16159162" cy="820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72"/>
              </a:lnSpc>
            </a:pPr>
            <a:r>
              <a:rPr lang="en-US" sz="5900" b="1" spc="-312" dirty="0">
                <a:solidFill>
                  <a:srgbClr val="000000"/>
                </a:solidFill>
                <a:latin typeface="Agrandir Medium"/>
                <a:ea typeface="Agrandir Medium"/>
                <a:cs typeface="Agrandir Medium"/>
              </a:rPr>
              <a:t>Tech Stack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100138" y="2716984"/>
            <a:ext cx="7920266" cy="2991887"/>
            <a:chOff x="0" y="0"/>
            <a:chExt cx="2263664" cy="85510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263664" cy="855101"/>
            </a:xfrm>
            <a:custGeom>
              <a:avLst/>
              <a:gdLst/>
              <a:ahLst/>
              <a:cxnLst/>
              <a:rect l="l" t="t" r="r" b="b"/>
              <a:pathLst>
                <a:path w="2263664" h="855101">
                  <a:moveTo>
                    <a:pt x="23460" y="0"/>
                  </a:moveTo>
                  <a:lnTo>
                    <a:pt x="2240205" y="0"/>
                  </a:lnTo>
                  <a:cubicBezTo>
                    <a:pt x="2246427" y="0"/>
                    <a:pt x="2252394" y="2472"/>
                    <a:pt x="2256793" y="6871"/>
                  </a:cubicBezTo>
                  <a:cubicBezTo>
                    <a:pt x="2261193" y="11271"/>
                    <a:pt x="2263664" y="17238"/>
                    <a:pt x="2263664" y="23460"/>
                  </a:cubicBezTo>
                  <a:lnTo>
                    <a:pt x="2263664" y="831641"/>
                  </a:lnTo>
                  <a:cubicBezTo>
                    <a:pt x="2263664" y="837863"/>
                    <a:pt x="2261193" y="843830"/>
                    <a:pt x="2256793" y="848230"/>
                  </a:cubicBezTo>
                  <a:cubicBezTo>
                    <a:pt x="2252394" y="852629"/>
                    <a:pt x="2246427" y="855101"/>
                    <a:pt x="2240205" y="855101"/>
                  </a:cubicBezTo>
                  <a:lnTo>
                    <a:pt x="23460" y="855101"/>
                  </a:lnTo>
                  <a:cubicBezTo>
                    <a:pt x="17238" y="855101"/>
                    <a:pt x="11271" y="852629"/>
                    <a:pt x="6871" y="848230"/>
                  </a:cubicBezTo>
                  <a:cubicBezTo>
                    <a:pt x="2472" y="843830"/>
                    <a:pt x="0" y="837863"/>
                    <a:pt x="0" y="831641"/>
                  </a:cubicBezTo>
                  <a:lnTo>
                    <a:pt x="0" y="23460"/>
                  </a:lnTo>
                  <a:cubicBezTo>
                    <a:pt x="0" y="17238"/>
                    <a:pt x="2472" y="11271"/>
                    <a:pt x="6871" y="6871"/>
                  </a:cubicBezTo>
                  <a:cubicBezTo>
                    <a:pt x="11271" y="2472"/>
                    <a:pt x="17238" y="0"/>
                    <a:pt x="23460" y="0"/>
                  </a:cubicBezTo>
                  <a:close/>
                </a:path>
              </a:pathLst>
            </a:custGeom>
            <a:solidFill>
              <a:srgbClr val="AADBC0"/>
            </a:solidFill>
            <a:ln w="19050" cap="rnd">
              <a:solidFill>
                <a:srgbClr val="3A3937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9525"/>
              <a:ext cx="2263664" cy="8455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9255564" y="2733647"/>
            <a:ext cx="7920266" cy="2991887"/>
            <a:chOff x="0" y="0"/>
            <a:chExt cx="2263664" cy="855101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263664" cy="855101"/>
            </a:xfrm>
            <a:custGeom>
              <a:avLst/>
              <a:gdLst/>
              <a:ahLst/>
              <a:cxnLst/>
              <a:rect l="l" t="t" r="r" b="b"/>
              <a:pathLst>
                <a:path w="2263664" h="855101">
                  <a:moveTo>
                    <a:pt x="23460" y="0"/>
                  </a:moveTo>
                  <a:lnTo>
                    <a:pt x="2240205" y="0"/>
                  </a:lnTo>
                  <a:cubicBezTo>
                    <a:pt x="2246427" y="0"/>
                    <a:pt x="2252394" y="2472"/>
                    <a:pt x="2256793" y="6871"/>
                  </a:cubicBezTo>
                  <a:cubicBezTo>
                    <a:pt x="2261193" y="11271"/>
                    <a:pt x="2263664" y="17238"/>
                    <a:pt x="2263664" y="23460"/>
                  </a:cubicBezTo>
                  <a:lnTo>
                    <a:pt x="2263664" y="831641"/>
                  </a:lnTo>
                  <a:cubicBezTo>
                    <a:pt x="2263664" y="837863"/>
                    <a:pt x="2261193" y="843830"/>
                    <a:pt x="2256793" y="848230"/>
                  </a:cubicBezTo>
                  <a:cubicBezTo>
                    <a:pt x="2252394" y="852629"/>
                    <a:pt x="2246427" y="855101"/>
                    <a:pt x="2240205" y="855101"/>
                  </a:cubicBezTo>
                  <a:lnTo>
                    <a:pt x="23460" y="855101"/>
                  </a:lnTo>
                  <a:cubicBezTo>
                    <a:pt x="17238" y="855101"/>
                    <a:pt x="11271" y="852629"/>
                    <a:pt x="6871" y="848230"/>
                  </a:cubicBezTo>
                  <a:cubicBezTo>
                    <a:pt x="2472" y="843830"/>
                    <a:pt x="0" y="837863"/>
                    <a:pt x="0" y="831641"/>
                  </a:cubicBezTo>
                  <a:lnTo>
                    <a:pt x="0" y="23460"/>
                  </a:lnTo>
                  <a:cubicBezTo>
                    <a:pt x="0" y="17238"/>
                    <a:pt x="2472" y="11271"/>
                    <a:pt x="6871" y="6871"/>
                  </a:cubicBezTo>
                  <a:cubicBezTo>
                    <a:pt x="11271" y="2472"/>
                    <a:pt x="17238" y="0"/>
                    <a:pt x="23460" y="0"/>
                  </a:cubicBezTo>
                  <a:close/>
                </a:path>
              </a:pathLst>
            </a:custGeom>
            <a:solidFill>
              <a:srgbClr val="83C6A2"/>
            </a:solidFill>
            <a:ln w="19050" cap="rnd">
              <a:solidFill>
                <a:srgbClr val="3A3937"/>
              </a:solidFill>
              <a:prstDash val="solid"/>
              <a:rou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9525"/>
              <a:ext cx="2263664" cy="8455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100135" y="5944722"/>
            <a:ext cx="7920266" cy="2991887"/>
            <a:chOff x="0" y="0"/>
            <a:chExt cx="2263664" cy="855101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263664" cy="855101"/>
            </a:xfrm>
            <a:custGeom>
              <a:avLst/>
              <a:gdLst/>
              <a:ahLst/>
              <a:cxnLst/>
              <a:rect l="l" t="t" r="r" b="b"/>
              <a:pathLst>
                <a:path w="2263664" h="855101">
                  <a:moveTo>
                    <a:pt x="23460" y="0"/>
                  </a:moveTo>
                  <a:lnTo>
                    <a:pt x="2240205" y="0"/>
                  </a:lnTo>
                  <a:cubicBezTo>
                    <a:pt x="2246427" y="0"/>
                    <a:pt x="2252394" y="2472"/>
                    <a:pt x="2256793" y="6871"/>
                  </a:cubicBezTo>
                  <a:cubicBezTo>
                    <a:pt x="2261193" y="11271"/>
                    <a:pt x="2263664" y="17238"/>
                    <a:pt x="2263664" y="23460"/>
                  </a:cubicBezTo>
                  <a:lnTo>
                    <a:pt x="2263664" y="831641"/>
                  </a:lnTo>
                  <a:cubicBezTo>
                    <a:pt x="2263664" y="837863"/>
                    <a:pt x="2261193" y="843830"/>
                    <a:pt x="2256793" y="848230"/>
                  </a:cubicBezTo>
                  <a:cubicBezTo>
                    <a:pt x="2252394" y="852629"/>
                    <a:pt x="2246427" y="855101"/>
                    <a:pt x="2240205" y="855101"/>
                  </a:cubicBezTo>
                  <a:lnTo>
                    <a:pt x="23460" y="855101"/>
                  </a:lnTo>
                  <a:cubicBezTo>
                    <a:pt x="17238" y="855101"/>
                    <a:pt x="11271" y="852629"/>
                    <a:pt x="6871" y="848230"/>
                  </a:cubicBezTo>
                  <a:cubicBezTo>
                    <a:pt x="2472" y="843830"/>
                    <a:pt x="0" y="837863"/>
                    <a:pt x="0" y="831641"/>
                  </a:cubicBezTo>
                  <a:lnTo>
                    <a:pt x="0" y="23460"/>
                  </a:lnTo>
                  <a:cubicBezTo>
                    <a:pt x="0" y="17238"/>
                    <a:pt x="2472" y="11271"/>
                    <a:pt x="6871" y="6871"/>
                  </a:cubicBezTo>
                  <a:cubicBezTo>
                    <a:pt x="11271" y="2472"/>
                    <a:pt x="17238" y="0"/>
                    <a:pt x="23460" y="0"/>
                  </a:cubicBezTo>
                  <a:close/>
                </a:path>
              </a:pathLst>
            </a:custGeom>
            <a:solidFill>
              <a:srgbClr val="83C6A2"/>
            </a:solidFill>
            <a:ln w="19050" cap="rnd">
              <a:solidFill>
                <a:srgbClr val="3A3937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9525"/>
              <a:ext cx="2263664" cy="8455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9267597" y="5978049"/>
            <a:ext cx="7920266" cy="2991887"/>
            <a:chOff x="0" y="0"/>
            <a:chExt cx="2263664" cy="855101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263664" cy="855101"/>
            </a:xfrm>
            <a:custGeom>
              <a:avLst/>
              <a:gdLst/>
              <a:ahLst/>
              <a:cxnLst/>
              <a:rect l="l" t="t" r="r" b="b"/>
              <a:pathLst>
                <a:path w="2263664" h="855101">
                  <a:moveTo>
                    <a:pt x="23460" y="0"/>
                  </a:moveTo>
                  <a:lnTo>
                    <a:pt x="2240205" y="0"/>
                  </a:lnTo>
                  <a:cubicBezTo>
                    <a:pt x="2246427" y="0"/>
                    <a:pt x="2252394" y="2472"/>
                    <a:pt x="2256793" y="6871"/>
                  </a:cubicBezTo>
                  <a:cubicBezTo>
                    <a:pt x="2261193" y="11271"/>
                    <a:pt x="2263664" y="17238"/>
                    <a:pt x="2263664" y="23460"/>
                  </a:cubicBezTo>
                  <a:lnTo>
                    <a:pt x="2263664" y="831641"/>
                  </a:lnTo>
                  <a:cubicBezTo>
                    <a:pt x="2263664" y="837863"/>
                    <a:pt x="2261193" y="843830"/>
                    <a:pt x="2256793" y="848230"/>
                  </a:cubicBezTo>
                  <a:cubicBezTo>
                    <a:pt x="2252394" y="852629"/>
                    <a:pt x="2246427" y="855101"/>
                    <a:pt x="2240205" y="855101"/>
                  </a:cubicBezTo>
                  <a:lnTo>
                    <a:pt x="23460" y="855101"/>
                  </a:lnTo>
                  <a:cubicBezTo>
                    <a:pt x="17238" y="855101"/>
                    <a:pt x="11271" y="852629"/>
                    <a:pt x="6871" y="848230"/>
                  </a:cubicBezTo>
                  <a:cubicBezTo>
                    <a:pt x="2472" y="843830"/>
                    <a:pt x="0" y="837863"/>
                    <a:pt x="0" y="831641"/>
                  </a:cubicBezTo>
                  <a:lnTo>
                    <a:pt x="0" y="23460"/>
                  </a:lnTo>
                  <a:cubicBezTo>
                    <a:pt x="0" y="17238"/>
                    <a:pt x="2472" y="11271"/>
                    <a:pt x="6871" y="6871"/>
                  </a:cubicBezTo>
                  <a:cubicBezTo>
                    <a:pt x="11271" y="2472"/>
                    <a:pt x="17238" y="0"/>
                    <a:pt x="23460" y="0"/>
                  </a:cubicBezTo>
                  <a:close/>
                </a:path>
              </a:pathLst>
            </a:custGeom>
            <a:solidFill>
              <a:srgbClr val="AADBC0"/>
            </a:solidFill>
            <a:ln w="19050" cap="rnd">
              <a:solidFill>
                <a:srgbClr val="3A3937"/>
              </a:solidFill>
              <a:prstDash val="solid"/>
              <a:rou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9525"/>
              <a:ext cx="2263664" cy="8455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1724130" y="3998696"/>
            <a:ext cx="6672281" cy="3743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 algn="ctr">
              <a:lnSpc>
                <a:spcPts val="3192"/>
              </a:lnSpc>
              <a:spcBef>
                <a:spcPct val="0"/>
              </a:spcBef>
            </a:pPr>
            <a:endParaRPr lang="en-US" sz="2100" u="none" strike="noStrike" spc="-65" dirty="0">
              <a:solidFill>
                <a:srgbClr val="000000"/>
              </a:solidFill>
              <a:latin typeface="Montserrat"/>
              <a:ea typeface="Montserrat"/>
              <a:cs typeface="Montserrat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511782" y="3034626"/>
            <a:ext cx="7096975" cy="525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66"/>
              </a:lnSpc>
              <a:spcBef>
                <a:spcPct val="0"/>
              </a:spcBef>
            </a:pPr>
            <a:r>
              <a:rPr lang="en-US" sz="3800" b="1" dirty="0">
                <a:solidFill>
                  <a:srgbClr val="000000"/>
                </a:solidFill>
                <a:latin typeface="Agrandir Medium"/>
                <a:ea typeface="Agrandir Medium"/>
                <a:cs typeface="Agrandir Medium"/>
              </a:rPr>
              <a:t>Database = </a:t>
            </a:r>
            <a:r>
              <a:rPr lang="en-US" sz="3800" b="1" dirty="0" err="1">
                <a:solidFill>
                  <a:srgbClr val="000000"/>
                </a:solidFill>
                <a:latin typeface="Agrandir Medium"/>
                <a:ea typeface="Agrandir Medium"/>
                <a:cs typeface="Agrandir Medium"/>
              </a:rPr>
              <a:t>SQlite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844710" y="3720249"/>
            <a:ext cx="6672281" cy="20158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lvl="0" indent="-342900" algn="ctr">
              <a:lnSpc>
                <a:spcPts val="3192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100" u="none" strike="noStrike" spc="-65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Flask is a web framework that is minimalist in nature.  Easy to prototype and handle get/post requests</a:t>
            </a:r>
          </a:p>
          <a:p>
            <a:pPr marL="342900" lvl="0" indent="-342900" algn="ctr">
              <a:lnSpc>
                <a:spcPts val="3192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100" spc="-65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Python is easy to write logic to handle CRUD </a:t>
            </a:r>
          </a:p>
          <a:p>
            <a:pPr marL="342900" lvl="0" indent="-342900" algn="ctr">
              <a:lnSpc>
                <a:spcPts val="3192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100" u="none" strike="noStrike" spc="-65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SQlite3 </a:t>
            </a:r>
            <a:r>
              <a:rPr lang="en-US" sz="2100" spc="-65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Library to interface with </a:t>
            </a:r>
            <a:r>
              <a:rPr lang="en-US" sz="2100" spc="-65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SQlite</a:t>
            </a:r>
            <a:endParaRPr lang="en-US" sz="2100" u="none" strike="noStrike" spc="-65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9679243" y="3038270"/>
            <a:ext cx="7096975" cy="5405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066"/>
              </a:lnSpc>
              <a:spcBef>
                <a:spcPct val="0"/>
              </a:spcBef>
            </a:pPr>
            <a:r>
              <a:rPr lang="en-US" sz="3800" b="1" dirty="0">
                <a:solidFill>
                  <a:srgbClr val="000000"/>
                </a:solidFill>
                <a:latin typeface="Agrandir Medium"/>
                <a:ea typeface="Agrandir Medium"/>
                <a:cs typeface="Agrandir Medium"/>
                <a:sym typeface="Agrandir Medium"/>
              </a:rPr>
              <a:t>CRUD = Python and Flask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9863448" y="6834311"/>
            <a:ext cx="6672281" cy="7847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lvl="0" indent="-342900" algn="ctr">
              <a:lnSpc>
                <a:spcPts val="3192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100" u="none" strike="noStrike" spc="-65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Whimsical for User experience </a:t>
            </a:r>
          </a:p>
          <a:p>
            <a:pPr marL="342900" lvl="0" indent="-342900" algn="ctr">
              <a:lnSpc>
                <a:spcPts val="3192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100" u="none" strike="noStrike" spc="-65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Figma for user interface.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9425668" y="6204467"/>
            <a:ext cx="7580058" cy="5405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066"/>
              </a:lnSpc>
              <a:spcBef>
                <a:spcPct val="0"/>
              </a:spcBef>
            </a:pPr>
            <a:r>
              <a:rPr lang="en-US" sz="3800" b="1" dirty="0">
                <a:solidFill>
                  <a:srgbClr val="000000"/>
                </a:solidFill>
                <a:latin typeface="Agrandir Medium"/>
                <a:ea typeface="Agrandir Medium"/>
                <a:cs typeface="Agrandir Medium"/>
                <a:sym typeface="Agrandir Medium"/>
              </a:rPr>
              <a:t>UI/UX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706641" y="6808425"/>
            <a:ext cx="6672281" cy="20158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lvl="0" indent="-342900" algn="ctr">
              <a:lnSpc>
                <a:spcPts val="3192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100" u="none" strike="noStrike" spc="-65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Jinja is a templating engine that can allow python to assist making dynamic html pages.</a:t>
            </a:r>
          </a:p>
          <a:p>
            <a:pPr marL="342900" lvl="0" indent="-342900" algn="ctr">
              <a:lnSpc>
                <a:spcPts val="3192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100" spc="-65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HTML/CSS to ensure data validation for forms, style the page and send proper GET/POST request routes to flask</a:t>
            </a:r>
            <a:endParaRPr lang="en-US" sz="2100" u="none" strike="noStrike" spc="-65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519277" y="6242567"/>
            <a:ext cx="7096975" cy="5405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066"/>
              </a:lnSpc>
              <a:spcBef>
                <a:spcPct val="0"/>
              </a:spcBef>
            </a:pPr>
            <a:r>
              <a:rPr lang="en-US" sz="3800" b="1" dirty="0">
                <a:solidFill>
                  <a:srgbClr val="000000"/>
                </a:solidFill>
                <a:latin typeface="Agrandir Medium"/>
                <a:ea typeface="Agrandir Medium"/>
                <a:cs typeface="Agrandir Medium"/>
                <a:sym typeface="Agrandir Medium"/>
              </a:rPr>
              <a:t>Front End = HTML/CSS/JINJA</a:t>
            </a:r>
          </a:p>
        </p:txBody>
      </p:sp>
      <p:sp>
        <p:nvSpPr>
          <p:cNvPr id="24" name="TextBox 18">
            <a:extLst>
              <a:ext uri="{FF2B5EF4-FFF2-40B4-BE49-F238E27FC236}">
                <a16:creationId xmlns:a16="http://schemas.microsoft.com/office/drawing/2014/main" id="{9059FA8E-29DC-9405-5BE9-0C6573E7F1A6}"/>
              </a:ext>
            </a:extLst>
          </p:cNvPr>
          <p:cNvSpPr txBox="1"/>
          <p:nvPr/>
        </p:nvSpPr>
        <p:spPr>
          <a:xfrm>
            <a:off x="1924444" y="3637400"/>
            <a:ext cx="6672281" cy="20158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lvl="0" indent="-342900" algn="ctr">
              <a:lnSpc>
                <a:spcPts val="3192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100" spc="-65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Sqlite</a:t>
            </a:r>
            <a:r>
              <a:rPr lang="en-US" sz="2100" spc="-65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is free and open source</a:t>
            </a:r>
          </a:p>
          <a:p>
            <a:pPr marL="342900" lvl="0" indent="-342900" algn="ctr">
              <a:lnSpc>
                <a:spcPts val="3192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100" u="none" strike="noStrike" spc="-65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It is a local file based DB – allows embedding on local devices with no internet support</a:t>
            </a:r>
          </a:p>
          <a:p>
            <a:pPr marL="342900" lvl="0" indent="-342900" algn="ctr">
              <a:lnSpc>
                <a:spcPts val="3192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100" spc="-65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It has long term support </a:t>
            </a:r>
          </a:p>
          <a:p>
            <a:pPr marL="342900" lvl="0" indent="-342900" algn="ctr">
              <a:lnSpc>
                <a:spcPts val="3192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100" u="none" strike="noStrike" spc="-65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Worlds </a:t>
            </a:r>
            <a:r>
              <a:rPr lang="en-US" sz="2100" spc="-65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most widely used DB</a:t>
            </a:r>
            <a:endParaRPr lang="en-US" sz="2100" u="none" strike="noStrike" spc="-65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BBCC47-DD76-D151-A5AD-BCE1D316F9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388A1353-E66E-20A3-CAA2-7EE75EDFB3F1}"/>
              </a:ext>
            </a:extLst>
          </p:cNvPr>
          <p:cNvSpPr/>
          <p:nvPr/>
        </p:nvSpPr>
        <p:spPr>
          <a:xfrm>
            <a:off x="13960" y="-24245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E7889AF4-1398-38A9-268A-92A7CB390201}"/>
              </a:ext>
            </a:extLst>
          </p:cNvPr>
          <p:cNvSpPr txBox="1"/>
          <p:nvPr/>
        </p:nvSpPr>
        <p:spPr>
          <a:xfrm>
            <a:off x="304800" y="24245"/>
            <a:ext cx="8636000" cy="84869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136"/>
              </a:lnSpc>
            </a:pPr>
            <a:r>
              <a:rPr lang="en-US" sz="6000" b="1" spc="-252" dirty="0">
                <a:solidFill>
                  <a:srgbClr val="FFFFFF"/>
                </a:solidFill>
                <a:latin typeface="Agrandir Medium"/>
                <a:ea typeface="Agrandir Medium"/>
                <a:cs typeface="Agrandir Medium"/>
                <a:sym typeface="Agrandir Medium"/>
              </a:rPr>
              <a:t>DB Design – Owen H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3200" b="1" spc="-252" dirty="0">
                <a:solidFill>
                  <a:srgbClr val="FFFFFF"/>
                </a:solidFill>
                <a:latin typeface="Agrandir Medium"/>
                <a:ea typeface="Agrandir Medium"/>
                <a:cs typeface="Agrandir Medium"/>
                <a:sym typeface="Agrandir Medium"/>
              </a:rPr>
              <a:t>User Story: </a:t>
            </a:r>
            <a:r>
              <a:rPr lang="en-US" sz="2800" spc="113" dirty="0">
                <a:solidFill>
                  <a:srgbClr val="FFFFFF"/>
                </a:solidFill>
                <a:latin typeface="Montserrat"/>
              </a:rPr>
              <a:t>As a more experienced user I want to be able create a personalized monthly template since I know what I want my targets to be.</a:t>
            </a:r>
          </a:p>
          <a:p>
            <a:endParaRPr lang="en-US" sz="3200" b="1" spc="-252" dirty="0">
              <a:solidFill>
                <a:srgbClr val="FFFFFF"/>
              </a:solidFill>
              <a:latin typeface="Agrandir Medium"/>
              <a:ea typeface="Agrandir Medium"/>
              <a:cs typeface="Agrandir Medium"/>
              <a:sym typeface="Agrandir Medium"/>
            </a:endParaRPr>
          </a:p>
          <a:p>
            <a:r>
              <a:rPr lang="en-US" sz="2800" b="1" spc="-252" dirty="0">
                <a:solidFill>
                  <a:srgbClr val="FFFFFF"/>
                </a:solidFill>
                <a:latin typeface="Agrandir Medium"/>
                <a:ea typeface="Agrandir Medium"/>
                <a:cs typeface="Agrandir Medium"/>
                <a:sym typeface="Agrandir Medium"/>
              </a:rPr>
              <a:t>Requirement: </a:t>
            </a:r>
            <a:r>
              <a:rPr lang="en-US" sz="2800" spc="113" dirty="0">
                <a:solidFill>
                  <a:srgbClr val="FFFFFF"/>
                </a:solidFill>
                <a:latin typeface="Montserrat"/>
              </a:rPr>
              <a:t>The user shall be able to provide personalized numbers to their budget.</a:t>
            </a:r>
          </a:p>
          <a:p>
            <a:pPr algn="l"/>
            <a:endParaRPr lang="en-US" sz="2800" b="1" spc="-252" dirty="0">
              <a:solidFill>
                <a:srgbClr val="FFFFFF"/>
              </a:solidFill>
              <a:latin typeface="Agrandir Medium"/>
              <a:ea typeface="Agrandir Medium"/>
              <a:cs typeface="Agrandir Medium"/>
              <a:sym typeface="Agrandir Medium"/>
            </a:endParaRPr>
          </a:p>
          <a:p>
            <a:r>
              <a:rPr lang="en-US" sz="2800" b="1" spc="-252" dirty="0">
                <a:solidFill>
                  <a:srgbClr val="FFFFFF"/>
                </a:solidFill>
                <a:latin typeface="Agrandir Medium"/>
                <a:ea typeface="Agrandir Medium"/>
                <a:cs typeface="Agrandir Medium"/>
                <a:sym typeface="Agrandir Medium"/>
              </a:rPr>
              <a:t>Design: </a:t>
            </a:r>
            <a:r>
              <a:rPr lang="en-US" sz="2800" spc="113" dirty="0">
                <a:solidFill>
                  <a:srgbClr val="FFFFFF"/>
                </a:solidFill>
                <a:latin typeface="Montserrat"/>
                <a:sym typeface="Agrandir Medium"/>
              </a:rPr>
              <a:t>This simple DB design will suffice for the entirety of the project. Each category will have a specified budget amount and each category will allow multiple expenses to be logged.</a:t>
            </a:r>
          </a:p>
          <a:p>
            <a:pPr algn="l"/>
            <a:br>
              <a:rPr lang="en-US" sz="2800" b="1" spc="-252" dirty="0">
                <a:solidFill>
                  <a:srgbClr val="FFFFFF"/>
                </a:solidFill>
                <a:latin typeface="Agrandir Medium"/>
                <a:ea typeface="Agrandir Medium"/>
                <a:cs typeface="Agrandir Medium"/>
                <a:sym typeface="Agrandir Medium"/>
              </a:rPr>
            </a:br>
            <a:r>
              <a:rPr lang="en-US" sz="2800" b="1" spc="-252" dirty="0">
                <a:solidFill>
                  <a:srgbClr val="FFFFFF"/>
                </a:solidFill>
                <a:latin typeface="Agrandir Medium"/>
                <a:ea typeface="Agrandir Medium"/>
                <a:cs typeface="Agrandir Medium"/>
                <a:sym typeface="Agrandir Medium"/>
              </a:rPr>
              <a:t>Conclusion</a:t>
            </a:r>
            <a:r>
              <a:rPr lang="en-US" sz="2800" b="1" spc="113" dirty="0">
                <a:solidFill>
                  <a:srgbClr val="FFFFFF"/>
                </a:solidFill>
                <a:latin typeface="Montserrat"/>
                <a:ea typeface="Agrandir Medium"/>
                <a:cs typeface="Agrandir Medium"/>
                <a:sym typeface="Agrandir Medium"/>
              </a:rPr>
              <a:t>:</a:t>
            </a:r>
            <a:r>
              <a:rPr lang="en-US" sz="2800" spc="113" dirty="0">
                <a:solidFill>
                  <a:srgbClr val="FFFFFF"/>
                </a:solidFill>
                <a:latin typeface="Montserrat"/>
                <a:sym typeface="Agrandir Medium"/>
              </a:rPr>
              <a:t> </a:t>
            </a:r>
            <a:r>
              <a:rPr lang="en-US" sz="2800" spc="113" dirty="0" err="1">
                <a:solidFill>
                  <a:srgbClr val="FFFFFF"/>
                </a:solidFill>
                <a:latin typeface="Montserrat"/>
                <a:sym typeface="Agrandir Medium"/>
              </a:rPr>
              <a:t>Category_Budget</a:t>
            </a:r>
            <a:r>
              <a:rPr lang="en-US" sz="2800" spc="113" dirty="0">
                <a:solidFill>
                  <a:srgbClr val="FFFFFF"/>
                </a:solidFill>
                <a:latin typeface="Montserrat"/>
                <a:sym typeface="Agrandir Medium"/>
              </a:rPr>
              <a:t> amount is able to be manipulated by the user to meet their desired needs (shown in next slide).  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877A23-537D-49E9-8CD7-DC3CC706143C}"/>
              </a:ext>
            </a:extLst>
          </p:cNvPr>
          <p:cNvSpPr txBox="1"/>
          <p:nvPr/>
        </p:nvSpPr>
        <p:spPr>
          <a:xfrm>
            <a:off x="8974537" y="952500"/>
            <a:ext cx="7772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spc="-252" dirty="0">
                <a:solidFill>
                  <a:srgbClr val="FFFFFF"/>
                </a:solidFill>
                <a:latin typeface="Agrandir Medium"/>
              </a:rPr>
              <a:t>ERD: </a:t>
            </a:r>
            <a:endParaRPr lang="en-US" sz="3200" dirty="0"/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57377E12-67C7-11BB-6568-45D292216E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8241" y="1570673"/>
            <a:ext cx="8991600" cy="784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016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5FD4A5-CF40-E1D3-E4EC-6A260D3B31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19819DE0-1FC2-0F6F-D45A-4C14DC7D6BE4}"/>
              </a:ext>
            </a:extLst>
          </p:cNvPr>
          <p:cNvSpPr/>
          <p:nvPr/>
        </p:nvSpPr>
        <p:spPr>
          <a:xfrm>
            <a:off x="-11052" y="-24245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s</a:t>
            </a: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C1D236F3-D064-9879-BD77-0D4B85910925}"/>
              </a:ext>
            </a:extLst>
          </p:cNvPr>
          <p:cNvSpPr txBox="1"/>
          <p:nvPr/>
        </p:nvSpPr>
        <p:spPr>
          <a:xfrm>
            <a:off x="416482" y="24245"/>
            <a:ext cx="17830800" cy="33162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136"/>
              </a:lnSpc>
            </a:pPr>
            <a:r>
              <a:rPr lang="en-US" sz="6000" b="1" spc="-252" dirty="0">
                <a:solidFill>
                  <a:srgbClr val="FFFFFF"/>
                </a:solidFill>
                <a:latin typeface="Agrandir Medium"/>
                <a:ea typeface="Agrandir Medium"/>
                <a:cs typeface="Agrandir Medium"/>
                <a:sym typeface="Agrandir Medium"/>
              </a:rPr>
              <a:t>DB Design – Owen H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3200" b="1" spc="-252" dirty="0">
                <a:solidFill>
                  <a:srgbClr val="FFFFFF"/>
                </a:solidFill>
                <a:latin typeface="Agrandir Medium"/>
                <a:ea typeface="Agrandir Medium"/>
                <a:cs typeface="Agrandir Medium"/>
                <a:sym typeface="Agrandir Medium"/>
              </a:rPr>
              <a:t>User Story: </a:t>
            </a:r>
            <a:r>
              <a:rPr lang="en-US" sz="2800" spc="113" dirty="0">
                <a:solidFill>
                  <a:srgbClr val="FFFFFF"/>
                </a:solidFill>
                <a:latin typeface="Montserrat"/>
              </a:rPr>
              <a:t>As a more experienced user I want to be able create a personalized monthly template since I know what I want my targets to be.</a:t>
            </a:r>
          </a:p>
          <a:p>
            <a:endParaRPr lang="en-US" sz="3200" b="1" spc="-252" dirty="0">
              <a:solidFill>
                <a:srgbClr val="FFFFFF"/>
              </a:solidFill>
              <a:latin typeface="Agrandir Medium"/>
              <a:ea typeface="Agrandir Medium"/>
              <a:cs typeface="Agrandir Medium"/>
              <a:sym typeface="Agrandir Medium"/>
            </a:endParaRPr>
          </a:p>
          <a:p>
            <a:r>
              <a:rPr lang="en-US" sz="2800" b="1" spc="-252" dirty="0">
                <a:solidFill>
                  <a:srgbClr val="FFFFFF"/>
                </a:solidFill>
                <a:latin typeface="Agrandir Medium"/>
                <a:ea typeface="Agrandir Medium"/>
                <a:cs typeface="Agrandir Medium"/>
                <a:sym typeface="Agrandir Medium"/>
              </a:rPr>
              <a:t>Requirement: </a:t>
            </a:r>
            <a:r>
              <a:rPr lang="en-US" sz="2800" spc="113" dirty="0">
                <a:solidFill>
                  <a:srgbClr val="FFFFFF"/>
                </a:solidFill>
                <a:latin typeface="Montserrat"/>
              </a:rPr>
              <a:t>The user shall be able to provide personalized numbers to their budget.</a:t>
            </a:r>
          </a:p>
          <a:p>
            <a:pPr algn="l"/>
            <a:endParaRPr lang="en-US" sz="2800" b="1" spc="-252" dirty="0">
              <a:solidFill>
                <a:srgbClr val="FFFFFF"/>
              </a:solidFill>
              <a:latin typeface="Agrandir Medium"/>
              <a:ea typeface="Agrandir Medium"/>
              <a:cs typeface="Agrandir Medium"/>
              <a:sym typeface="Agrandir Medium"/>
            </a:endParaRP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F310CB3A-7E94-BA33-1E2D-A853915C8B9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3259759"/>
            <a:ext cx="6781800" cy="3733800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529B6DF7-8687-1B44-C607-0FE402C0C9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200" y="7417832"/>
            <a:ext cx="4724400" cy="2485866"/>
          </a:xfrm>
          <a:prstGeom prst="rect">
            <a:avLst/>
          </a:prstGeom>
        </p:spPr>
      </p:pic>
      <p:pic>
        <p:nvPicPr>
          <p:cNvPr id="11" name="Picture 10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8033496C-9751-94EA-025A-580B11F8E53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6004" y="3398043"/>
            <a:ext cx="4343879" cy="3073739"/>
          </a:xfrm>
          <a:prstGeom prst="rect">
            <a:avLst/>
          </a:prstGeom>
        </p:spPr>
      </p:pic>
      <p:pic>
        <p:nvPicPr>
          <p:cNvPr id="13" name="Picture 12" descr="A screenshot of a data&#10;&#10;Description automatically generated">
            <a:extLst>
              <a:ext uri="{FF2B5EF4-FFF2-40B4-BE49-F238E27FC236}">
                <a16:creationId xmlns:a16="http://schemas.microsoft.com/office/drawing/2014/main" id="{E8DFE4C1-5932-0F14-BEC0-1017A9DB66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82602" y="3456490"/>
            <a:ext cx="4055980" cy="2989063"/>
          </a:xfrm>
          <a:prstGeom prst="rect">
            <a:avLst/>
          </a:prstGeom>
        </p:spPr>
      </p:pic>
      <p:pic>
        <p:nvPicPr>
          <p:cNvPr id="15" name="Picture 14" descr="A screenshot of a computer&#10;&#10;Description automatically generated">
            <a:extLst>
              <a:ext uri="{FF2B5EF4-FFF2-40B4-BE49-F238E27FC236}">
                <a16:creationId xmlns:a16="http://schemas.microsoft.com/office/drawing/2014/main" id="{35CFB194-B897-9FA0-5953-E2AA92E0D63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2400" y="7048500"/>
            <a:ext cx="5867400" cy="286040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A9F1811-F22A-A124-3153-11C1C15A2D1B}"/>
              </a:ext>
            </a:extLst>
          </p:cNvPr>
          <p:cNvSpPr txBox="1"/>
          <p:nvPr/>
        </p:nvSpPr>
        <p:spPr>
          <a:xfrm>
            <a:off x="5334000" y="3170931"/>
            <a:ext cx="19239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Specify income</a:t>
            </a:r>
          </a:p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358BAFC-8202-D9DC-5085-428308622FB2}"/>
              </a:ext>
            </a:extLst>
          </p:cNvPr>
          <p:cNvSpPr txBox="1"/>
          <p:nvPr/>
        </p:nvSpPr>
        <p:spPr>
          <a:xfrm>
            <a:off x="1905000" y="7048500"/>
            <a:ext cx="289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Generate Percentages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2AC9258-DE67-FA7F-0EAB-BF92597EDBEF}"/>
              </a:ext>
            </a:extLst>
          </p:cNvPr>
          <p:cNvSpPr txBox="1"/>
          <p:nvPr/>
        </p:nvSpPr>
        <p:spPr>
          <a:xfrm>
            <a:off x="7086599" y="4381500"/>
            <a:ext cx="10980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Update amount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5F03810-C75F-2525-0030-F31F4D499763}"/>
              </a:ext>
            </a:extLst>
          </p:cNvPr>
          <p:cNvSpPr txBox="1"/>
          <p:nvPr/>
        </p:nvSpPr>
        <p:spPr>
          <a:xfrm>
            <a:off x="10363200" y="7277100"/>
            <a:ext cx="910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Before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96BF6F2-45F4-3779-55E2-15C89028D8CE}"/>
              </a:ext>
            </a:extLst>
          </p:cNvPr>
          <p:cNvSpPr txBox="1"/>
          <p:nvPr/>
        </p:nvSpPr>
        <p:spPr>
          <a:xfrm>
            <a:off x="17602200" y="8034522"/>
            <a:ext cx="7264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After</a:t>
            </a:r>
          </a:p>
        </p:txBody>
      </p:sp>
    </p:spTree>
    <p:extLst>
      <p:ext uri="{BB962C8B-B14F-4D97-AF65-F5344CB8AC3E}">
        <p14:creationId xmlns:p14="http://schemas.microsoft.com/office/powerpoint/2010/main" val="12716734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304800" y="24245"/>
            <a:ext cx="8636000" cy="103335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136"/>
              </a:lnSpc>
            </a:pPr>
            <a:r>
              <a:rPr lang="en-US" sz="6000" b="1" spc="-252" dirty="0">
                <a:solidFill>
                  <a:srgbClr val="FFFFFF"/>
                </a:solidFill>
                <a:latin typeface="Agrandir Medium"/>
                <a:ea typeface="Agrandir Medium"/>
                <a:cs typeface="Agrandir Medium"/>
                <a:sym typeface="Agrandir Medium"/>
              </a:rPr>
              <a:t>Crud – Dan C</a:t>
            </a:r>
          </a:p>
          <a:p>
            <a:pPr algn="l"/>
            <a:r>
              <a:rPr lang="en-US" sz="3200" b="1" spc="-252" dirty="0">
                <a:solidFill>
                  <a:srgbClr val="FFFFFF"/>
                </a:solidFill>
                <a:latin typeface="Agrandir Medium"/>
                <a:ea typeface="Agrandir Medium"/>
                <a:cs typeface="Agrandir Medium"/>
                <a:sym typeface="Agrandir Medium"/>
              </a:rPr>
              <a:t>User Story:</a:t>
            </a:r>
          </a:p>
          <a:p>
            <a:pPr algn="l"/>
            <a:r>
              <a:rPr lang="en-US" sz="3200" spc="-252" dirty="0">
                <a:solidFill>
                  <a:srgbClr val="FFFFFF"/>
                </a:solidFill>
                <a:latin typeface="Montserrat" panose="00000500000000000000" pitchFamily="2" charset="0"/>
                <a:ea typeface="Agrandir Medium"/>
                <a:cs typeface="Agrandir Medium"/>
                <a:sym typeface="Agrandir Medium"/>
              </a:rPr>
              <a:t>As an end user I want to track expenses in order to know how many avocados I can buy</a:t>
            </a:r>
          </a:p>
          <a:p>
            <a:pPr algn="l"/>
            <a:endParaRPr lang="en-US" sz="3200" b="1" spc="-252" dirty="0">
              <a:solidFill>
                <a:srgbClr val="FFFFFF"/>
              </a:solidFill>
              <a:latin typeface="Agrandir Medium"/>
              <a:ea typeface="Agrandir Medium"/>
              <a:cs typeface="Agrandir Medium"/>
              <a:sym typeface="Agrandir Medium"/>
            </a:endParaRPr>
          </a:p>
          <a:p>
            <a:pPr algn="l"/>
            <a:r>
              <a:rPr lang="en-US" sz="2800" b="1" spc="-252" dirty="0">
                <a:solidFill>
                  <a:srgbClr val="FFFFFF"/>
                </a:solidFill>
                <a:latin typeface="Agrandir Medium"/>
                <a:ea typeface="Agrandir Medium"/>
                <a:cs typeface="Agrandir Medium"/>
                <a:sym typeface="Agrandir Medium"/>
              </a:rPr>
              <a:t>Requirement:</a:t>
            </a:r>
          </a:p>
          <a:p>
            <a:pPr algn="l"/>
            <a:r>
              <a:rPr lang="en-US" sz="2800" spc="-252" dirty="0">
                <a:solidFill>
                  <a:srgbClr val="FFFFFF"/>
                </a:solidFill>
                <a:latin typeface="Montserrat" panose="00000500000000000000" pitchFamily="2" charset="0"/>
                <a:ea typeface="Agrandir Medium"/>
                <a:cs typeface="Agrandir Medium"/>
                <a:sym typeface="Agrandir Medium"/>
              </a:rPr>
              <a:t>The user shall be able to manage their expenses for retrieval and change</a:t>
            </a:r>
          </a:p>
          <a:p>
            <a:pPr algn="l"/>
            <a:endParaRPr lang="en-US" sz="2800" b="1" spc="-252" dirty="0">
              <a:solidFill>
                <a:srgbClr val="FFFFFF"/>
              </a:solidFill>
              <a:latin typeface="Agrandir Medium"/>
              <a:ea typeface="Agrandir Medium"/>
              <a:cs typeface="Agrandir Medium"/>
              <a:sym typeface="Agrandir Medium"/>
            </a:endParaRPr>
          </a:p>
          <a:p>
            <a:pPr algn="l"/>
            <a:r>
              <a:rPr lang="en-US" sz="2800" b="1" spc="-252" dirty="0">
                <a:solidFill>
                  <a:srgbClr val="FFFFFF"/>
                </a:solidFill>
                <a:latin typeface="Agrandir Medium"/>
                <a:ea typeface="Agrandir Medium"/>
                <a:cs typeface="Agrandir Medium"/>
                <a:sym typeface="Agrandir Medium"/>
              </a:rPr>
              <a:t>Design:</a:t>
            </a:r>
          </a:p>
          <a:p>
            <a:pPr algn="l"/>
            <a:r>
              <a:rPr lang="en-US" sz="2800" b="1" spc="-252" dirty="0">
                <a:solidFill>
                  <a:srgbClr val="FFFFFF"/>
                </a:solidFill>
                <a:latin typeface="Agrandir Medium"/>
                <a:ea typeface="Agrandir Medium"/>
                <a:cs typeface="Agrandir Medium"/>
                <a:sym typeface="Agrandir Medium"/>
              </a:rPr>
              <a:t>Expense Class :</a:t>
            </a:r>
          </a:p>
          <a:p>
            <a:pPr algn="l"/>
            <a:r>
              <a:rPr lang="en-US" sz="2800" spc="-252" dirty="0">
                <a:solidFill>
                  <a:srgbClr val="FFFFFF"/>
                </a:solidFill>
                <a:latin typeface="Montserrat" panose="00000500000000000000" pitchFamily="2" charset="0"/>
                <a:ea typeface="Agrandir Medium"/>
                <a:cs typeface="Agrandir Medium"/>
                <a:sym typeface="Agrandir Medium"/>
              </a:rPr>
              <a:t>class variables (expense id, expense category, expense description, expense amount, expense date, expense payment method)</a:t>
            </a:r>
          </a:p>
          <a:p>
            <a:pPr algn="l"/>
            <a:endParaRPr lang="en-US" sz="2800" b="1" spc="-252" dirty="0">
              <a:solidFill>
                <a:srgbClr val="FFFFFF"/>
              </a:solidFill>
              <a:latin typeface="Agrandir Medium"/>
              <a:ea typeface="Agrandir Medium"/>
              <a:cs typeface="Agrandir Medium"/>
              <a:sym typeface="Agrandir Medium"/>
            </a:endParaRPr>
          </a:p>
          <a:p>
            <a:pPr algn="l"/>
            <a:r>
              <a:rPr lang="en-US" sz="2800" b="1" spc="-252" dirty="0" err="1">
                <a:solidFill>
                  <a:srgbClr val="FFFFFF"/>
                </a:solidFill>
                <a:latin typeface="Agrandir Medium"/>
                <a:ea typeface="Agrandir Medium"/>
                <a:cs typeface="Agrandir Medium"/>
                <a:sym typeface="Agrandir Medium"/>
              </a:rPr>
              <a:t>dbOperations</a:t>
            </a:r>
            <a:r>
              <a:rPr lang="en-US" sz="2800" b="1" spc="-252" dirty="0">
                <a:solidFill>
                  <a:srgbClr val="FFFFFF"/>
                </a:solidFill>
                <a:latin typeface="Agrandir Medium"/>
                <a:ea typeface="Agrandir Medium"/>
                <a:cs typeface="Agrandir Medium"/>
                <a:sym typeface="Agrandir Medium"/>
              </a:rPr>
              <a:t> Class:</a:t>
            </a:r>
          </a:p>
          <a:p>
            <a:pPr algn="l"/>
            <a:r>
              <a:rPr lang="en-US" sz="2800" spc="-252" dirty="0">
                <a:solidFill>
                  <a:srgbClr val="FFFFFF"/>
                </a:solidFill>
                <a:latin typeface="Montserrat" panose="00000500000000000000" pitchFamily="2" charset="0"/>
                <a:ea typeface="Agrandir Medium"/>
                <a:cs typeface="Agrandir Medium"/>
                <a:sym typeface="Agrandir Medium"/>
              </a:rPr>
              <a:t>Handle all  crud for whole database. Much of it revolves around expenses and categories.</a:t>
            </a:r>
          </a:p>
          <a:p>
            <a:pPr algn="l"/>
            <a:endParaRPr lang="en-US" sz="2800" b="1" spc="-252" dirty="0">
              <a:solidFill>
                <a:srgbClr val="FFFFFF"/>
              </a:solidFill>
              <a:latin typeface="Agrandir Medium"/>
              <a:ea typeface="Agrandir Medium"/>
              <a:cs typeface="Agrandir Medium"/>
              <a:sym typeface="Agrandir Medium"/>
            </a:endParaRPr>
          </a:p>
          <a:p>
            <a:pPr algn="l"/>
            <a:r>
              <a:rPr lang="en-US" sz="2800" b="1" spc="-252" dirty="0">
                <a:solidFill>
                  <a:srgbClr val="FFFFFF"/>
                </a:solidFill>
                <a:latin typeface="Agrandir Medium"/>
                <a:ea typeface="Agrandir Medium"/>
                <a:cs typeface="Agrandir Medium"/>
                <a:sym typeface="Agrandir Medium"/>
              </a:rPr>
              <a:t>Conclusion:</a:t>
            </a:r>
          </a:p>
          <a:p>
            <a:pPr algn="l"/>
            <a:r>
              <a:rPr lang="en-US" sz="2800" spc="-252" dirty="0">
                <a:solidFill>
                  <a:srgbClr val="FFFFFF"/>
                </a:solidFill>
                <a:latin typeface="Montserrat" panose="00000500000000000000" pitchFamily="2" charset="0"/>
                <a:ea typeface="Agrandir Medium"/>
                <a:cs typeface="Agrandir Medium"/>
                <a:sym typeface="Agrandir Medium"/>
              </a:rPr>
              <a:t>Expenses can be inserted, updated, deleted, read , filtered and sent to excel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A69C772-618A-F21E-6132-744CBE66FC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0800" y="190500"/>
            <a:ext cx="9222154" cy="4495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BE74E02-11EF-07BA-73E2-F8252914BA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0800" y="4909358"/>
            <a:ext cx="9222154" cy="44958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690D72-94B8-BD03-BD41-6F86C51884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44746491-9250-EC6A-BD98-7D719DADF34F}"/>
              </a:ext>
            </a:extLst>
          </p:cNvPr>
          <p:cNvSpPr/>
          <p:nvPr/>
        </p:nvSpPr>
        <p:spPr>
          <a:xfrm>
            <a:off x="0" y="-11430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AC47FCDB-D759-77BC-49C3-4F2F0D8A5426}"/>
              </a:ext>
            </a:extLst>
          </p:cNvPr>
          <p:cNvSpPr txBox="1"/>
          <p:nvPr/>
        </p:nvSpPr>
        <p:spPr>
          <a:xfrm>
            <a:off x="304800" y="24245"/>
            <a:ext cx="8636000" cy="106413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136"/>
              </a:lnSpc>
            </a:pPr>
            <a:r>
              <a:rPr lang="en-US" sz="6000" b="1" spc="-252" dirty="0">
                <a:solidFill>
                  <a:srgbClr val="FFFFFF"/>
                </a:solidFill>
                <a:latin typeface="Agrandir Medium"/>
                <a:ea typeface="Agrandir Medium"/>
                <a:cs typeface="Agrandir Medium"/>
                <a:sym typeface="Agrandir Medium"/>
              </a:rPr>
              <a:t>UI/UX – </a:t>
            </a:r>
            <a:r>
              <a:rPr lang="en-US" sz="6000" b="1" spc="-252" dirty="0" err="1">
                <a:solidFill>
                  <a:srgbClr val="FFFFFF"/>
                </a:solidFill>
                <a:latin typeface="Agrandir Medium"/>
                <a:ea typeface="Agrandir Medium"/>
                <a:cs typeface="Agrandir Medium"/>
                <a:sym typeface="Agrandir Medium"/>
              </a:rPr>
              <a:t>Abhik</a:t>
            </a:r>
            <a:r>
              <a:rPr lang="en-US" sz="6000" b="1" spc="-252" dirty="0">
                <a:solidFill>
                  <a:srgbClr val="FFFFFF"/>
                </a:solidFill>
                <a:latin typeface="Agrandir Medium"/>
                <a:ea typeface="Agrandir Medium"/>
                <a:cs typeface="Agrandir Medium"/>
                <a:sym typeface="Agrandir Medium"/>
              </a:rPr>
              <a:t> Patel</a:t>
            </a:r>
          </a:p>
          <a:p>
            <a:pPr algn="l"/>
            <a:r>
              <a:rPr lang="en-US" sz="3200" b="1" spc="-252" dirty="0">
                <a:solidFill>
                  <a:srgbClr val="FFFFFF"/>
                </a:solidFill>
                <a:latin typeface="Agrandir Medium"/>
                <a:ea typeface="Agrandir Medium"/>
                <a:cs typeface="Agrandir Medium"/>
                <a:sym typeface="Agrandir Medium"/>
              </a:rPr>
              <a:t>User Story:</a:t>
            </a:r>
          </a:p>
          <a:p>
            <a:r>
              <a:rPr lang="en-US" sz="2800" dirty="0">
                <a:solidFill>
                  <a:srgbClr val="FFFFFF"/>
                </a:solidFill>
                <a:latin typeface="Montserrat" panose="00000500000000000000" pitchFamily="2" charset="0"/>
                <a:ea typeface="Agrandir Medium"/>
                <a:cs typeface="Agrandir Medium"/>
                <a:sym typeface="Agrandir Medium"/>
              </a:rPr>
              <a:t>I want to view a clear and intuitive interface for tracking my expenses such that I will understand just how much money is available for certain purchases.</a:t>
            </a:r>
            <a:endParaRPr lang="en-US" sz="2800" b="1" dirty="0">
              <a:solidFill>
                <a:srgbClr val="FFFFFF"/>
              </a:solidFill>
              <a:latin typeface="Montserrat" panose="00000500000000000000" pitchFamily="2" charset="0"/>
              <a:ea typeface="Agrandir Medium"/>
              <a:cs typeface="Agrandir Medium"/>
              <a:sym typeface="Agrandir Medium"/>
            </a:endParaRPr>
          </a:p>
          <a:p>
            <a:pPr algn="l"/>
            <a:endParaRPr lang="en-US" sz="3200" b="1" spc="-252" dirty="0">
              <a:solidFill>
                <a:srgbClr val="FFFFFF"/>
              </a:solidFill>
              <a:latin typeface="Agrandir Medium"/>
              <a:ea typeface="Agrandir Medium"/>
              <a:cs typeface="Agrandir Medium"/>
              <a:sym typeface="Agrandir Medium"/>
            </a:endParaRPr>
          </a:p>
          <a:p>
            <a:r>
              <a:rPr lang="en-US" sz="2800" b="1" spc="-252" dirty="0">
                <a:solidFill>
                  <a:srgbClr val="FFFFFF"/>
                </a:solidFill>
                <a:latin typeface="Agrandir Medium"/>
                <a:ea typeface="Agrandir Medium"/>
                <a:cs typeface="Agrandir Medium"/>
                <a:sym typeface="Agrandir Medium"/>
              </a:rPr>
              <a:t>Requirement:</a:t>
            </a:r>
          </a:p>
          <a:p>
            <a:r>
              <a:rPr lang="en-US" sz="2800" dirty="0">
                <a:solidFill>
                  <a:srgbClr val="FFFFFF"/>
                </a:solidFill>
                <a:latin typeface="Montserrat" panose="00000500000000000000" pitchFamily="2" charset="0"/>
                <a:ea typeface="Agrandir Medium"/>
                <a:cs typeface="Agrandir Medium"/>
                <a:sym typeface="Agrandir Medium"/>
              </a:rPr>
              <a:t>The user shall have an intuitive and user-friendly way to view, edit, delete, and manage their expenses efficiently.</a:t>
            </a:r>
          </a:p>
          <a:p>
            <a:pPr algn="l"/>
            <a:endParaRPr lang="en-US" sz="2800" spc="-252" dirty="0">
              <a:solidFill>
                <a:srgbClr val="FFFFFF"/>
              </a:solidFill>
              <a:latin typeface="Agrandir Medium"/>
              <a:ea typeface="Agrandir Medium"/>
              <a:cs typeface="Agrandir Medium"/>
              <a:sym typeface="Agrandir Medium"/>
            </a:endParaRPr>
          </a:p>
          <a:p>
            <a:pPr algn="l"/>
            <a:r>
              <a:rPr lang="en-US" sz="2800" b="1" spc="-252" dirty="0">
                <a:solidFill>
                  <a:srgbClr val="FFFFFF"/>
                </a:solidFill>
                <a:latin typeface="Agrandir Medium"/>
                <a:ea typeface="Agrandir Medium"/>
                <a:cs typeface="Agrandir Medium"/>
                <a:sym typeface="Agrandir Medium"/>
              </a:rPr>
              <a:t>Design:</a:t>
            </a:r>
          </a:p>
          <a:p>
            <a:pPr algn="l"/>
            <a:r>
              <a:rPr lang="en-US" sz="2800" dirty="0">
                <a:solidFill>
                  <a:srgbClr val="FFFFFF"/>
                </a:solidFill>
                <a:latin typeface="Montserrat" panose="00000500000000000000" pitchFamily="2" charset="0"/>
                <a:ea typeface="Agrandir Medium"/>
                <a:cs typeface="Agrandir Medium"/>
                <a:sym typeface="Agrandir Medium"/>
              </a:rPr>
              <a:t>Users shall have a facility to mark a budget to each category and enter various expenses quickly so that tracking money cannot be so much of a trouble with the budget.</a:t>
            </a:r>
          </a:p>
          <a:p>
            <a:pPr algn="l"/>
            <a:endParaRPr lang="en-US" sz="2800" b="1" spc="-252" dirty="0">
              <a:solidFill>
                <a:srgbClr val="FFFFFF"/>
              </a:solidFill>
              <a:latin typeface="Agrandir Medium"/>
              <a:ea typeface="Agrandir Medium"/>
              <a:cs typeface="Agrandir Medium"/>
              <a:sym typeface="Agrandir Medium"/>
            </a:endParaRPr>
          </a:p>
          <a:p>
            <a:pPr algn="l"/>
            <a:r>
              <a:rPr lang="en-US" sz="2800" b="1" spc="-252" dirty="0">
                <a:solidFill>
                  <a:srgbClr val="FFFFFF"/>
                </a:solidFill>
                <a:latin typeface="Agrandir Medium"/>
                <a:ea typeface="Agrandir Medium"/>
                <a:cs typeface="Agrandir Medium"/>
                <a:sym typeface="Agrandir Medium"/>
              </a:rPr>
              <a:t>Conclusion:</a:t>
            </a:r>
          </a:p>
          <a:p>
            <a:pPr algn="l"/>
            <a:r>
              <a:rPr lang="en-US" sz="2800" dirty="0">
                <a:solidFill>
                  <a:srgbClr val="FFFFFF"/>
                </a:solidFill>
                <a:latin typeface="Montserrat" panose="00000500000000000000" pitchFamily="2" charset="0"/>
                <a:ea typeface="Agrandir Medium"/>
                <a:cs typeface="Agrandir Medium"/>
                <a:sym typeface="Agrandir Medium"/>
              </a:rPr>
              <a:t>A user would be able to conveniently modify the budget amount for each category according to their needs to bring about flexibility.</a:t>
            </a:r>
          </a:p>
          <a:p>
            <a:pPr algn="l"/>
            <a:endParaRPr lang="en-US" sz="2800" b="1" spc="-252" dirty="0">
              <a:solidFill>
                <a:srgbClr val="FFFFFF"/>
              </a:solidFill>
              <a:latin typeface="Agrandir Medium"/>
              <a:ea typeface="Agrandir Medium"/>
              <a:cs typeface="Agrandir Medium"/>
              <a:sym typeface="Agrandir Medium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9A772CB-FFC9-9980-187A-72DCFD4C4E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6566" y="495300"/>
            <a:ext cx="8836634" cy="3581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9AA748C-56C0-C2CE-B674-A72447F15C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3035" y="4402581"/>
            <a:ext cx="8836635" cy="4301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4074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7E0BA4-FC23-98EA-1D86-C42E951602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34BCC0E8-88EF-942A-C84B-98E898B009BB}"/>
              </a:ext>
            </a:extLst>
          </p:cNvPr>
          <p:cNvSpPr/>
          <p:nvPr/>
        </p:nvSpPr>
        <p:spPr>
          <a:xfrm>
            <a:off x="0" y="-24245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3FC835E6-A018-8B72-CB3B-A0969928FC78}"/>
              </a:ext>
            </a:extLst>
          </p:cNvPr>
          <p:cNvSpPr txBox="1"/>
          <p:nvPr/>
        </p:nvSpPr>
        <p:spPr>
          <a:xfrm>
            <a:off x="304800" y="24245"/>
            <a:ext cx="17068800" cy="95333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136"/>
              </a:lnSpc>
            </a:pPr>
            <a:r>
              <a:rPr lang="en-US" sz="6000" b="1" spc="-252" dirty="0">
                <a:solidFill>
                  <a:srgbClr val="FFFFFF"/>
                </a:solidFill>
                <a:latin typeface="Agrandir Medium"/>
                <a:ea typeface="Agrandir Medium"/>
                <a:cs typeface="Agrandir Medium"/>
                <a:sym typeface="Agrandir Medium"/>
              </a:rPr>
              <a:t>Front End – </a:t>
            </a:r>
            <a:r>
              <a:rPr lang="en-US" sz="6000" b="1" spc="-252" dirty="0" err="1">
                <a:solidFill>
                  <a:srgbClr val="FFFFFF"/>
                </a:solidFill>
                <a:latin typeface="Agrandir Medium"/>
                <a:ea typeface="Agrandir Medium"/>
                <a:cs typeface="Agrandir Medium"/>
                <a:sym typeface="Agrandir Medium"/>
              </a:rPr>
              <a:t>Devkumar</a:t>
            </a:r>
            <a:endParaRPr lang="en-US" sz="6000" b="1" spc="-252" dirty="0">
              <a:solidFill>
                <a:srgbClr val="FFFFFF"/>
              </a:solidFill>
              <a:latin typeface="Agrandir Medium"/>
              <a:ea typeface="Agrandir Medium"/>
              <a:cs typeface="Agrandir Medium"/>
              <a:sym typeface="Agrandir Medium"/>
            </a:endParaRPr>
          </a:p>
          <a:p>
            <a:pPr algn="l"/>
            <a:r>
              <a:rPr lang="en-US" sz="3200" b="1" spc="-252" dirty="0">
                <a:solidFill>
                  <a:srgbClr val="FFFFFF"/>
                </a:solidFill>
                <a:latin typeface="Agrandir Medium"/>
                <a:ea typeface="Agrandir Medium"/>
                <a:cs typeface="Agrandir Medium"/>
                <a:sym typeface="Agrandir Medium"/>
              </a:rPr>
              <a:t>User Story:   </a:t>
            </a:r>
          </a:p>
          <a:p>
            <a:pPr algn="l"/>
            <a:r>
              <a:rPr lang="en-US" sz="3200" spc="-252" dirty="0">
                <a:solidFill>
                  <a:srgbClr val="FFFFFF"/>
                </a:solidFill>
                <a:latin typeface="Montserrat" panose="00000500000000000000" pitchFamily="2" charset="0"/>
                <a:ea typeface="Agrandir Medium"/>
                <a:cs typeface="Agrandir Medium"/>
                <a:sym typeface="Agrandir Medium"/>
              </a:rPr>
              <a:t>As a user, I want to my expenses page, set up budgets page, and compare month-to-month financial performance through a clear visual report, using graphs and charts. I also want to be able to download financial data in Excel.</a:t>
            </a:r>
          </a:p>
          <a:p>
            <a:pPr algn="l"/>
            <a:endParaRPr lang="en-US" sz="3200" b="1" spc="-252" dirty="0">
              <a:solidFill>
                <a:srgbClr val="FFFFFF"/>
              </a:solidFill>
              <a:latin typeface="Agrandir Medium"/>
              <a:ea typeface="Agrandir Medium"/>
              <a:cs typeface="Agrandir Medium"/>
              <a:sym typeface="Agrandir Medium"/>
            </a:endParaRPr>
          </a:p>
          <a:p>
            <a:pPr algn="l"/>
            <a:r>
              <a:rPr lang="en-US" sz="2800" b="1" spc="-252" dirty="0">
                <a:solidFill>
                  <a:srgbClr val="FFFFFF"/>
                </a:solidFill>
                <a:latin typeface="Agrandir Medium"/>
                <a:ea typeface="Agrandir Medium"/>
                <a:cs typeface="Agrandir Medium"/>
                <a:sym typeface="Agrandir Medium"/>
              </a:rPr>
              <a:t>Requirement: </a:t>
            </a:r>
          </a:p>
          <a:p>
            <a:pPr algn="l"/>
            <a:r>
              <a:rPr lang="en-US" sz="2800" spc="-252" dirty="0">
                <a:solidFill>
                  <a:srgbClr val="FFFFFF"/>
                </a:solidFill>
                <a:latin typeface="Montserrat" panose="00000500000000000000" pitchFamily="2" charset="0"/>
                <a:ea typeface="Agrandir Medium"/>
                <a:cs typeface="Agrandir Medium"/>
                <a:sym typeface="Agrandir Medium"/>
              </a:rPr>
              <a:t>The user shall  be able to manage their display visual reports, such as graphs and charts, to help users understand their current spending trends and user can </a:t>
            </a:r>
            <a:r>
              <a:rPr lang="en-IN" sz="2800" spc="-252" dirty="0">
                <a:solidFill>
                  <a:srgbClr val="FFFFFF"/>
                </a:solidFill>
                <a:latin typeface="Montserrat" panose="00000500000000000000" pitchFamily="2" charset="0"/>
                <a:ea typeface="Agrandir Medium"/>
                <a:cs typeface="Agrandir Medium"/>
                <a:sym typeface="Agrandir Medium"/>
              </a:rPr>
              <a:t>able to download their report as excel file</a:t>
            </a:r>
            <a:r>
              <a:rPr lang="en-IN" sz="2800" b="1" spc="-252" dirty="0">
                <a:solidFill>
                  <a:srgbClr val="FFFFFF"/>
                </a:solidFill>
                <a:latin typeface="Montserrat" panose="00000500000000000000" pitchFamily="2" charset="0"/>
                <a:ea typeface="Agrandir Medium"/>
                <a:cs typeface="Agrandir Medium"/>
                <a:sym typeface="Agrandir Medium"/>
              </a:rPr>
              <a:t>.</a:t>
            </a:r>
          </a:p>
          <a:p>
            <a:pPr algn="l"/>
            <a:endParaRPr lang="en-US" sz="2800" b="1" spc="-252" dirty="0">
              <a:solidFill>
                <a:srgbClr val="FFFFFF"/>
              </a:solidFill>
              <a:latin typeface="Agrandir Medium"/>
              <a:ea typeface="Agrandir Medium"/>
              <a:cs typeface="Agrandir Medium"/>
              <a:sym typeface="Agrandir Medium"/>
            </a:endParaRPr>
          </a:p>
          <a:p>
            <a:pPr algn="l"/>
            <a:r>
              <a:rPr lang="en-US" sz="2800" b="1" spc="-252" dirty="0">
                <a:solidFill>
                  <a:srgbClr val="FFFFFF"/>
                </a:solidFill>
                <a:latin typeface="Agrandir Medium"/>
                <a:ea typeface="Agrandir Medium"/>
                <a:cs typeface="Agrandir Medium"/>
                <a:sym typeface="Agrandir Medium"/>
              </a:rPr>
              <a:t>Design:</a:t>
            </a:r>
            <a:r>
              <a:rPr lang="en-US" sz="2800" spc="-252" dirty="0">
                <a:solidFill>
                  <a:srgbClr val="FFFFFF"/>
                </a:solidFill>
                <a:latin typeface="Agrandir Medium"/>
                <a:ea typeface="Agrandir Medium"/>
                <a:cs typeface="Agrandir Medium"/>
                <a:sym typeface="Agrandir Medium"/>
              </a:rPr>
              <a:t> </a:t>
            </a:r>
          </a:p>
          <a:p>
            <a:pPr algn="l"/>
            <a:r>
              <a:rPr lang="en-US" sz="2800" b="1" spc="-252" dirty="0">
                <a:solidFill>
                  <a:srgbClr val="FFFFFF"/>
                </a:solidFill>
                <a:latin typeface="Montserrat" panose="00000500000000000000" pitchFamily="2" charset="0"/>
                <a:ea typeface="Agrandir Medium"/>
                <a:cs typeface="Agrandir Medium"/>
                <a:sym typeface="Agrandir Medium"/>
              </a:rPr>
              <a:t>Expenses Page</a:t>
            </a:r>
            <a:r>
              <a:rPr lang="en-US" sz="2800" spc="-252" dirty="0">
                <a:solidFill>
                  <a:srgbClr val="FFFFFF"/>
                </a:solidFill>
                <a:latin typeface="Montserrat" panose="00000500000000000000" pitchFamily="2" charset="0"/>
                <a:ea typeface="Agrandir Medium"/>
                <a:cs typeface="Agrandir Medium"/>
                <a:sym typeface="Agrandir Medium"/>
              </a:rPr>
              <a:t>: Simple layout for </a:t>
            </a:r>
            <a:r>
              <a:rPr lang="en-IN" sz="2800" spc="-252" dirty="0">
                <a:solidFill>
                  <a:srgbClr val="FFFFFF"/>
                </a:solidFill>
                <a:latin typeface="Montserrat" panose="00000500000000000000" pitchFamily="2" charset="0"/>
                <a:ea typeface="Agrandir Medium"/>
                <a:cs typeface="Agrandir Medium"/>
                <a:sym typeface="Agrandir Medium"/>
              </a:rPr>
              <a:t>entering</a:t>
            </a:r>
            <a:r>
              <a:rPr lang="en-US" sz="2800" spc="-252" dirty="0">
                <a:solidFill>
                  <a:srgbClr val="FFFFFF"/>
                </a:solidFill>
                <a:latin typeface="Montserrat" panose="00000500000000000000" pitchFamily="2" charset="0"/>
                <a:ea typeface="Agrandir Medium"/>
                <a:cs typeface="Agrandir Medium"/>
                <a:sym typeface="Agrandir Medium"/>
              </a:rPr>
              <a:t> expenses with fields (description, amount, category, date) and a table or list view for entries.</a:t>
            </a:r>
          </a:p>
          <a:p>
            <a:pPr algn="l"/>
            <a:r>
              <a:rPr lang="en-US" sz="2800" b="1" spc="-252" dirty="0">
                <a:solidFill>
                  <a:srgbClr val="FFFFFF"/>
                </a:solidFill>
                <a:latin typeface="Montserrat" panose="00000500000000000000" pitchFamily="2" charset="0"/>
                <a:ea typeface="Agrandir Medium"/>
                <a:cs typeface="Agrandir Medium"/>
                <a:sym typeface="Agrandir Medium"/>
              </a:rPr>
              <a:t>Budgets Page</a:t>
            </a:r>
            <a:r>
              <a:rPr lang="en-US" sz="2800" spc="-252" dirty="0">
                <a:solidFill>
                  <a:srgbClr val="FFFFFF"/>
                </a:solidFill>
                <a:latin typeface="Montserrat" panose="00000500000000000000" pitchFamily="2" charset="0"/>
                <a:ea typeface="Agrandir Medium"/>
                <a:cs typeface="Agrandir Medium"/>
                <a:sym typeface="Agrandir Medium"/>
              </a:rPr>
              <a:t>: Form with which one can set budgets and check progress through color-coded usage bars.</a:t>
            </a:r>
          </a:p>
          <a:p>
            <a:pPr algn="l"/>
            <a:r>
              <a:rPr lang="en-US" sz="2800" b="1" spc="-252" dirty="0">
                <a:solidFill>
                  <a:srgbClr val="FFFFFF"/>
                </a:solidFill>
                <a:latin typeface="Montserrat" panose="00000500000000000000" pitchFamily="2" charset="0"/>
                <a:ea typeface="Agrandir Medium"/>
                <a:cs typeface="Agrandir Medium"/>
                <a:sym typeface="Agrandir Medium"/>
              </a:rPr>
              <a:t>Report Page</a:t>
            </a:r>
            <a:r>
              <a:rPr lang="en-US" sz="2800" spc="-252" dirty="0">
                <a:solidFill>
                  <a:srgbClr val="FFFFFF"/>
                </a:solidFill>
                <a:latin typeface="Montserrat" panose="00000500000000000000" pitchFamily="2" charset="0"/>
                <a:ea typeface="Agrandir Medium"/>
                <a:cs typeface="Agrandir Medium"/>
                <a:sym typeface="Agrandir Medium"/>
              </a:rPr>
              <a:t>: Graphs (bar, line,) showing financial trends and a "Download as Excel" button on my-</a:t>
            </a:r>
            <a:r>
              <a:rPr lang="en-IN" sz="2800" spc="-252" dirty="0">
                <a:solidFill>
                  <a:srgbClr val="FFFFFF"/>
                </a:solidFill>
                <a:latin typeface="Montserrat" panose="00000500000000000000" pitchFamily="2" charset="0"/>
                <a:ea typeface="Agrandir Medium"/>
                <a:cs typeface="Agrandir Medium"/>
                <a:sym typeface="Agrandir Medium"/>
              </a:rPr>
              <a:t>expense page</a:t>
            </a:r>
            <a:r>
              <a:rPr lang="en-US" sz="2800" spc="-252" dirty="0">
                <a:solidFill>
                  <a:srgbClr val="FFFFFF"/>
                </a:solidFill>
                <a:latin typeface="Montserrat" panose="00000500000000000000" pitchFamily="2" charset="0"/>
                <a:ea typeface="Agrandir Medium"/>
                <a:cs typeface="Agrandir Medium"/>
                <a:sym typeface="Agrandir Medium"/>
              </a:rPr>
              <a:t>.</a:t>
            </a:r>
            <a:endParaRPr lang="en-US" sz="2800" b="1" spc="-252" dirty="0">
              <a:solidFill>
                <a:srgbClr val="FFFFFF"/>
              </a:solidFill>
              <a:latin typeface="Agrandir Medium"/>
              <a:ea typeface="Agrandir Medium"/>
              <a:cs typeface="Agrandir Medium"/>
              <a:sym typeface="Agrandir Medium"/>
            </a:endParaRPr>
          </a:p>
          <a:p>
            <a:pPr algn="l"/>
            <a:endParaRPr lang="en-US" sz="2800" b="1" spc="-252" dirty="0">
              <a:solidFill>
                <a:srgbClr val="FFFFFF"/>
              </a:solidFill>
              <a:latin typeface="Agrandir Medium"/>
              <a:ea typeface="Agrandir Medium"/>
              <a:cs typeface="Agrandir Medium"/>
              <a:sym typeface="Agrandir Medium"/>
            </a:endParaRPr>
          </a:p>
          <a:p>
            <a:pPr algn="l"/>
            <a:r>
              <a:rPr lang="en-US" sz="2800" b="1" spc="-252" dirty="0">
                <a:solidFill>
                  <a:srgbClr val="FFFFFF"/>
                </a:solidFill>
                <a:latin typeface="Agrandir Medium"/>
                <a:ea typeface="Agrandir Medium"/>
                <a:cs typeface="Agrandir Medium"/>
                <a:sym typeface="Agrandir Medium"/>
              </a:rPr>
              <a:t>Conclusion: </a:t>
            </a:r>
            <a:r>
              <a:rPr lang="en-US" sz="2800" spc="-252" dirty="0">
                <a:solidFill>
                  <a:srgbClr val="FFFFFF"/>
                </a:solidFill>
                <a:latin typeface="Montserrat" panose="00000500000000000000" pitchFamily="2" charset="0"/>
                <a:ea typeface="Agrandir Medium"/>
                <a:cs typeface="Agrandir Medium"/>
                <a:sym typeface="Agrandir Medium"/>
              </a:rPr>
              <a:t>The user will be able to view visual reports and download their expense data as an Excel file for better financial tracking and analysis.</a:t>
            </a:r>
          </a:p>
          <a:p>
            <a:pPr algn="l"/>
            <a:endParaRPr lang="en-US" sz="2800" b="1" spc="-252" dirty="0">
              <a:solidFill>
                <a:srgbClr val="FFFFFF"/>
              </a:solidFill>
              <a:latin typeface="Agrandir Medium"/>
              <a:ea typeface="Agrandir Medium"/>
              <a:cs typeface="Agrandir Medium"/>
              <a:sym typeface="Agrandir Medium"/>
            </a:endParaRPr>
          </a:p>
          <a:p>
            <a:pPr algn="l"/>
            <a:endParaRPr lang="en-US" sz="2800" b="1" spc="-252" dirty="0">
              <a:solidFill>
                <a:srgbClr val="FFFFFF"/>
              </a:solidFill>
              <a:latin typeface="Agrandir Medium"/>
              <a:ea typeface="Agrandir Medium"/>
              <a:cs typeface="Agrandir Medium"/>
              <a:sym typeface="Agrandir Medium"/>
            </a:endParaRPr>
          </a:p>
        </p:txBody>
      </p:sp>
    </p:spTree>
    <p:extLst>
      <p:ext uri="{BB962C8B-B14F-4D97-AF65-F5344CB8AC3E}">
        <p14:creationId xmlns:p14="http://schemas.microsoft.com/office/powerpoint/2010/main" val="392994878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567</TotalTime>
  <Words>1232</Words>
  <Application>Microsoft Office PowerPoint</Application>
  <PresentationFormat>Custom</PresentationFormat>
  <Paragraphs>135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1" baseType="lpstr">
      <vt:lpstr>Agrandir Medium</vt:lpstr>
      <vt:lpstr>Montserrat Medium</vt:lpstr>
      <vt:lpstr>Agrandir</vt:lpstr>
      <vt:lpstr>Agrandir Bold</vt:lpstr>
      <vt:lpstr>Montserrat</vt:lpstr>
      <vt:lpstr>Wingdings 3</vt:lpstr>
      <vt:lpstr>Arial</vt:lpstr>
      <vt:lpstr>Century Gothic</vt:lpstr>
      <vt:lpstr>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Green Modern Financial Management Presentation</dc:title>
  <cp:lastModifiedBy>Patel, Abhik Ashwinkumar</cp:lastModifiedBy>
  <cp:revision>14</cp:revision>
  <dcterms:created xsi:type="dcterms:W3CDTF">2006-08-16T00:00:00Z</dcterms:created>
  <dcterms:modified xsi:type="dcterms:W3CDTF">2024-12-02T21:04:16Z</dcterms:modified>
  <dc:identifier>DAGXMfAiS84</dc:identifier>
</cp:coreProperties>
</file>